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51435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3" roundtripDataSignature="AMtx7miWHWbUWP3IJGhb8r9z6EfV+0bfM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C8364C3C-DC2F-42C0-8347-6FC7E3D4B710}">
  <a:tblStyle styleId="{C8364C3C-DC2F-42C0-8347-6FC7E3D4B710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customschemas.google.com/relationships/presentationmetadata" Target="metadata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" name="Google Shape;13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" name="Google Shape;14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5" name="Google Shape;25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" name="Google Shape;26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6" name="Google Shape;46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" name="Google Shape;47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38b6995481b_0_7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g38b6995481b_0_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9" name="Google Shape;89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1" name="Google Shape;121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" name="Google Shape;122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7" name="Google Shape;147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FAULT">
  <p:cSld name="DEFAULT">
    <p:bg>
      <p:bgPr>
        <a:solidFill>
          <a:schemeClr val="lt1"/>
        </a:solidFill>
      </p:bgPr>
    </p:bg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0.png"/><Relationship Id="rId4" Type="http://schemas.openxmlformats.org/officeDocument/2006/relationships/image" Target="../media/image18.jpg"/><Relationship Id="rId5" Type="http://schemas.openxmlformats.org/officeDocument/2006/relationships/image" Target="../media/image6.png"/><Relationship Id="rId6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png"/><Relationship Id="rId4" Type="http://schemas.openxmlformats.org/officeDocument/2006/relationships/image" Target="../media/image8.png"/><Relationship Id="rId5" Type="http://schemas.openxmlformats.org/officeDocument/2006/relationships/image" Target="../media/image19.png"/><Relationship Id="rId6" Type="http://schemas.openxmlformats.org/officeDocument/2006/relationships/image" Target="../media/image20.png"/><Relationship Id="rId7" Type="http://schemas.openxmlformats.org/officeDocument/2006/relationships/image" Target="../media/image6.png"/><Relationship Id="rId8" Type="http://schemas.openxmlformats.org/officeDocument/2006/relationships/image" Target="../media/image2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9.png"/><Relationship Id="rId4" Type="http://schemas.openxmlformats.org/officeDocument/2006/relationships/image" Target="../media/image19.png"/><Relationship Id="rId9" Type="http://schemas.openxmlformats.org/officeDocument/2006/relationships/image" Target="../media/image6.png"/><Relationship Id="rId5" Type="http://schemas.openxmlformats.org/officeDocument/2006/relationships/image" Target="../media/image16.png"/><Relationship Id="rId6" Type="http://schemas.openxmlformats.org/officeDocument/2006/relationships/image" Target="../media/image12.png"/><Relationship Id="rId7" Type="http://schemas.openxmlformats.org/officeDocument/2006/relationships/image" Target="../media/image20.png"/><Relationship Id="rId8" Type="http://schemas.openxmlformats.org/officeDocument/2006/relationships/image" Target="../media/image8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Relationship Id="rId4" Type="http://schemas.openxmlformats.org/officeDocument/2006/relationships/image" Target="../media/image4.png"/><Relationship Id="rId5" Type="http://schemas.openxmlformats.org/officeDocument/2006/relationships/image" Target="../media/image21.png"/><Relationship Id="rId6" Type="http://schemas.openxmlformats.org/officeDocument/2006/relationships/image" Target="../media/image6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5.png"/><Relationship Id="rId4" Type="http://schemas.openxmlformats.org/officeDocument/2006/relationships/image" Target="../media/image22.png"/><Relationship Id="rId5" Type="http://schemas.openxmlformats.org/officeDocument/2006/relationships/image" Target="../media/image6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4.png"/><Relationship Id="rId4" Type="http://schemas.openxmlformats.org/officeDocument/2006/relationships/image" Target="../media/image6.png"/><Relationship Id="rId5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"/>
          <p:cNvSpPr/>
          <p:nvPr/>
        </p:nvSpPr>
        <p:spPr>
          <a:xfrm>
            <a:off x="457200" y="1554480"/>
            <a:ext cx="822960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6B5B4F"/>
              </a:buClr>
              <a:buSzPts val="3800"/>
              <a:buFont typeface="Georgia"/>
              <a:buNone/>
            </a:pPr>
            <a:r>
              <a:rPr b="0" i="0" lang="en-US" sz="3800" u="none" cap="none" strike="noStrike">
                <a:solidFill>
                  <a:srgbClr val="6B5B4F"/>
                </a:solidFill>
                <a:latin typeface="Georgia"/>
                <a:ea typeface="Georgia"/>
                <a:cs typeface="Georgia"/>
                <a:sym typeface="Georgia"/>
              </a:rPr>
              <a:t>ILLUMINATE</a:t>
            </a:r>
            <a:endParaRPr b="0" i="0" sz="3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1"/>
          <p:cNvSpPr/>
          <p:nvPr/>
        </p:nvSpPr>
        <p:spPr>
          <a:xfrm>
            <a:off x="457200" y="2011680"/>
            <a:ext cx="8229600" cy="731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4A3F35"/>
              </a:buClr>
              <a:buSzPts val="4400"/>
              <a:buFont typeface="Georgia"/>
              <a:buNone/>
            </a:pPr>
            <a:r>
              <a:rPr b="1" i="0" lang="en-US" sz="4400" u="none" cap="none" strike="noStrike">
                <a:solidFill>
                  <a:srgbClr val="4A3F35"/>
                </a:solidFill>
                <a:latin typeface="Georgia"/>
                <a:ea typeface="Georgia"/>
                <a:cs typeface="Georgia"/>
                <a:sym typeface="Georgia"/>
              </a:rPr>
              <a:t>YOUR LONGEVITY</a:t>
            </a:r>
            <a:endParaRPr b="0" i="0" sz="4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18" name="Google Shape;18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083662" y="2849676"/>
            <a:ext cx="3727376" cy="2033125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</p:pic>
      <p:cxnSp>
        <p:nvCxnSpPr>
          <p:cNvPr id="19" name="Google Shape;19;p1"/>
          <p:cNvCxnSpPr/>
          <p:nvPr/>
        </p:nvCxnSpPr>
        <p:spPr>
          <a:xfrm>
            <a:off x="3200400" y="2743200"/>
            <a:ext cx="2743200" cy="0"/>
          </a:xfrm>
          <a:prstGeom prst="straightConnector1">
            <a:avLst/>
          </a:prstGeom>
          <a:noFill/>
          <a:ln cap="flat" cmpd="sng" w="9525">
            <a:solidFill>
              <a:srgbClr val="6B5B4F"/>
            </a:solidFill>
            <a:prstDash val="solid"/>
            <a:round/>
            <a:headEnd len="sm" w="sm" type="none"/>
            <a:tailEnd len="sm" w="sm" type="none"/>
          </a:ln>
        </p:spPr>
      </p:cxnSp>
      <p:pic>
        <p:nvPicPr>
          <p:cNvPr id="20" name="Google Shape;20;p1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435250" y="91425"/>
            <a:ext cx="1723718" cy="1463049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Google Shape;21;p1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-77675" y="-806502"/>
            <a:ext cx="2743200" cy="3759203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Google Shape;22;p1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5811046" y="1026506"/>
            <a:ext cx="4144455" cy="56794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"/>
          <p:cNvSpPr/>
          <p:nvPr/>
        </p:nvSpPr>
        <p:spPr>
          <a:xfrm>
            <a:off x="548640" y="274320"/>
            <a:ext cx="64008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3F35"/>
              </a:buClr>
              <a:buSzPts val="3200"/>
              <a:buFont typeface="Georgia"/>
              <a:buNone/>
            </a:pPr>
            <a:r>
              <a:rPr b="1" i="0" lang="en-US" sz="3200" u="none" cap="none" strike="noStrike">
                <a:solidFill>
                  <a:srgbClr val="4A3F35"/>
                </a:solidFill>
                <a:latin typeface="Georgia"/>
                <a:ea typeface="Georgia"/>
                <a:cs typeface="Georgia"/>
                <a:sym typeface="Georgia"/>
              </a:rPr>
              <a:t>What is Red Light Therapy?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Google Shape;29;p2"/>
          <p:cNvSpPr/>
          <p:nvPr/>
        </p:nvSpPr>
        <p:spPr>
          <a:xfrm>
            <a:off x="548640" y="1051560"/>
            <a:ext cx="4572000" cy="24688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4A3F35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4A3F35"/>
                </a:solidFill>
                <a:latin typeface="Calibri"/>
                <a:ea typeface="Calibri"/>
                <a:cs typeface="Calibri"/>
                <a:sym typeface="Calibri"/>
              </a:rPr>
              <a:t>Also known as </a:t>
            </a:r>
            <a:r>
              <a:rPr b="1" i="0" lang="en-US" sz="1400" u="none" cap="none" strike="noStrike">
                <a:solidFill>
                  <a:srgbClr val="8B4513"/>
                </a:solidFill>
                <a:latin typeface="Calibri"/>
                <a:ea typeface="Calibri"/>
                <a:cs typeface="Calibri"/>
                <a:sym typeface="Calibri"/>
              </a:rPr>
              <a:t>Photobiomodulation</a:t>
            </a:r>
            <a:r>
              <a:rPr b="0" i="0" lang="en-US" sz="1400" u="none" cap="none" strike="noStrike">
                <a:solidFill>
                  <a:srgbClr val="4A3F35"/>
                </a:solidFill>
                <a:latin typeface="Calibri"/>
                <a:ea typeface="Calibri"/>
                <a:cs typeface="Calibri"/>
                <a:sym typeface="Calibri"/>
              </a:rPr>
              <a:t>, red light therapy uses specific wavelengths of light (600–900 nm) to energise your cells at a deep level.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4A3F35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4A3F35"/>
                </a:solidFill>
                <a:latin typeface="Calibri"/>
                <a:ea typeface="Calibri"/>
                <a:cs typeface="Calibri"/>
                <a:sym typeface="Calibri"/>
              </a:rPr>
              <a:t>How does it work?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4A3F35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4A3F35"/>
                </a:solidFill>
                <a:latin typeface="Calibri"/>
                <a:ea typeface="Calibri"/>
                <a:cs typeface="Calibri"/>
                <a:sym typeface="Calibri"/>
              </a:rPr>
              <a:t>Red and near-infrared light is absorbed by mitochondria — your cells' energy factories. This boosts ATP production, enhances repair signals, and reduces oxidative stress.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8B4513"/>
              </a:buClr>
              <a:buSzPts val="1300"/>
              <a:buFont typeface="Calibri"/>
              <a:buNone/>
            </a:pPr>
            <a:r>
              <a:rPr b="0" i="1" lang="en-US" sz="1300" u="none" cap="none" strike="noStrike">
                <a:solidFill>
                  <a:srgbClr val="8B4513"/>
                </a:solidFill>
                <a:latin typeface="Calibri"/>
                <a:ea typeface="Calibri"/>
                <a:cs typeface="Calibri"/>
                <a:sym typeface="Calibri"/>
              </a:rPr>
              <a:t>Your body heals, repairs, and rejuvenates — naturally.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Google Shape;30;p2"/>
          <p:cNvSpPr/>
          <p:nvPr/>
        </p:nvSpPr>
        <p:spPr>
          <a:xfrm>
            <a:off x="548640" y="3886200"/>
            <a:ext cx="2651760" cy="1005840"/>
          </a:xfrm>
          <a:prstGeom prst="rect">
            <a:avLst/>
          </a:prstGeom>
          <a:solidFill>
            <a:srgbClr val="FFFFFF">
              <a:alpha val="6000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31" name="Google Shape;31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85800" y="3931920"/>
            <a:ext cx="301752" cy="301752"/>
          </a:xfrm>
          <a:prstGeom prst="rect">
            <a:avLst/>
          </a:prstGeom>
          <a:noFill/>
          <a:ln>
            <a:noFill/>
          </a:ln>
        </p:spPr>
      </p:pic>
      <p:sp>
        <p:nvSpPr>
          <p:cNvPr id="32" name="Google Shape;32;p2"/>
          <p:cNvSpPr/>
          <p:nvPr/>
        </p:nvSpPr>
        <p:spPr>
          <a:xfrm>
            <a:off x="1051560" y="3913632"/>
            <a:ext cx="1920240" cy="32918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3F35"/>
              </a:buClr>
              <a:buSzPts val="1300"/>
              <a:buFont typeface="Georgia"/>
              <a:buNone/>
            </a:pPr>
            <a:r>
              <a:rPr b="1" i="0" lang="en-US" sz="1300" u="none" cap="none" strike="noStrike">
                <a:solidFill>
                  <a:srgbClr val="4A3F35"/>
                </a:solidFill>
                <a:latin typeface="Georgia"/>
                <a:ea typeface="Georgia"/>
                <a:cs typeface="Georgia"/>
                <a:sym typeface="Georgia"/>
              </a:rPr>
              <a:t>Non-invasive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" name="Google Shape;33;p2"/>
          <p:cNvSpPr/>
          <p:nvPr/>
        </p:nvSpPr>
        <p:spPr>
          <a:xfrm>
            <a:off x="685800" y="4261104"/>
            <a:ext cx="2377440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A6B5E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7A6B5E"/>
                </a:solidFill>
                <a:latin typeface="Calibri"/>
                <a:ea typeface="Calibri"/>
                <a:cs typeface="Calibri"/>
                <a:sym typeface="Calibri"/>
              </a:rPr>
              <a:t>No needles, no downtime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2"/>
          <p:cNvSpPr/>
          <p:nvPr/>
        </p:nvSpPr>
        <p:spPr>
          <a:xfrm>
            <a:off x="3429000" y="3886200"/>
            <a:ext cx="2651760" cy="1005840"/>
          </a:xfrm>
          <a:prstGeom prst="rect">
            <a:avLst/>
          </a:prstGeom>
          <a:solidFill>
            <a:srgbClr val="FFFFFF">
              <a:alpha val="6000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35" name="Google Shape;35;p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3566160" y="3931920"/>
            <a:ext cx="301752" cy="301752"/>
          </a:xfrm>
          <a:prstGeom prst="rect">
            <a:avLst/>
          </a:prstGeom>
          <a:noFill/>
          <a:ln>
            <a:noFill/>
          </a:ln>
        </p:spPr>
      </p:pic>
      <p:sp>
        <p:nvSpPr>
          <p:cNvPr id="36" name="Google Shape;36;p2"/>
          <p:cNvSpPr/>
          <p:nvPr/>
        </p:nvSpPr>
        <p:spPr>
          <a:xfrm>
            <a:off x="3931920" y="3913632"/>
            <a:ext cx="1920240" cy="32918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3F35"/>
              </a:buClr>
              <a:buSzPts val="1300"/>
              <a:buFont typeface="Georgia"/>
              <a:buNone/>
            </a:pPr>
            <a:r>
              <a:rPr b="1" i="0" lang="en-US" sz="1300" u="none" cap="none" strike="noStrike">
                <a:solidFill>
                  <a:srgbClr val="4A3F35"/>
                </a:solidFill>
                <a:latin typeface="Georgia"/>
                <a:ea typeface="Georgia"/>
                <a:cs typeface="Georgia"/>
                <a:sym typeface="Georgia"/>
              </a:rPr>
              <a:t>Safe wavelengths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" name="Google Shape;37;p2"/>
          <p:cNvSpPr/>
          <p:nvPr/>
        </p:nvSpPr>
        <p:spPr>
          <a:xfrm>
            <a:off x="3566160" y="4261104"/>
            <a:ext cx="2377440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A6B5E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7A6B5E"/>
                </a:solidFill>
                <a:latin typeface="Calibri"/>
                <a:ea typeface="Calibri"/>
                <a:cs typeface="Calibri"/>
                <a:sym typeface="Calibri"/>
              </a:rPr>
              <a:t>No UV — no skin damage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" name="Google Shape;38;p2"/>
          <p:cNvSpPr/>
          <p:nvPr/>
        </p:nvSpPr>
        <p:spPr>
          <a:xfrm>
            <a:off x="6309360" y="3886200"/>
            <a:ext cx="2651760" cy="1005840"/>
          </a:xfrm>
          <a:prstGeom prst="rect">
            <a:avLst/>
          </a:prstGeom>
          <a:solidFill>
            <a:srgbClr val="FFFFFF">
              <a:alpha val="6000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39" name="Google Shape;39;p2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6446520" y="3931920"/>
            <a:ext cx="301752" cy="301752"/>
          </a:xfrm>
          <a:prstGeom prst="rect">
            <a:avLst/>
          </a:prstGeom>
          <a:noFill/>
          <a:ln>
            <a:noFill/>
          </a:ln>
        </p:spPr>
      </p:pic>
      <p:sp>
        <p:nvSpPr>
          <p:cNvPr id="40" name="Google Shape;40;p2"/>
          <p:cNvSpPr/>
          <p:nvPr/>
        </p:nvSpPr>
        <p:spPr>
          <a:xfrm>
            <a:off x="6812280" y="3913632"/>
            <a:ext cx="1920240" cy="32918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3F35"/>
              </a:buClr>
              <a:buSzPts val="1300"/>
              <a:buFont typeface="Georgia"/>
              <a:buNone/>
            </a:pPr>
            <a:r>
              <a:rPr b="1" i="0" lang="en-US" sz="1300" u="none" cap="none" strike="noStrike">
                <a:solidFill>
                  <a:srgbClr val="4A3F35"/>
                </a:solidFill>
                <a:latin typeface="Georgia"/>
                <a:ea typeface="Georgia"/>
                <a:cs typeface="Georgia"/>
                <a:sym typeface="Georgia"/>
              </a:rPr>
              <a:t>Natural healing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2"/>
          <p:cNvSpPr/>
          <p:nvPr/>
        </p:nvSpPr>
        <p:spPr>
          <a:xfrm>
            <a:off x="6446520" y="4261104"/>
            <a:ext cx="2377440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A6B5E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7A6B5E"/>
                </a:solidFill>
                <a:latin typeface="Calibri"/>
                <a:ea typeface="Calibri"/>
                <a:cs typeface="Calibri"/>
                <a:sym typeface="Calibri"/>
              </a:rPr>
              <a:t>Stimulates your body's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A6B5E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7A6B5E"/>
                </a:solidFill>
                <a:latin typeface="Calibri"/>
                <a:ea typeface="Calibri"/>
                <a:cs typeface="Calibri"/>
                <a:sym typeface="Calibri"/>
              </a:rPr>
              <a:t>own repair processes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2" name="Google Shape;42;p2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8161700" y="134200"/>
            <a:ext cx="756550" cy="642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43" name="Google Shape;43;p2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5199690" y="1178535"/>
            <a:ext cx="3718560" cy="20935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3"/>
          <p:cNvSpPr/>
          <p:nvPr/>
        </p:nvSpPr>
        <p:spPr>
          <a:xfrm>
            <a:off x="548640" y="274320"/>
            <a:ext cx="64008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3F35"/>
              </a:buClr>
              <a:buSzPts val="3200"/>
              <a:buFont typeface="Georgia"/>
              <a:buNone/>
            </a:pPr>
            <a:r>
              <a:rPr b="1" i="0" lang="en-US" sz="3200" u="none" cap="none" strike="noStrike">
                <a:solidFill>
                  <a:srgbClr val="4A3F35"/>
                </a:solidFill>
                <a:latin typeface="Georgia"/>
                <a:ea typeface="Georgia"/>
                <a:cs typeface="Georgia"/>
                <a:sym typeface="Georgia"/>
              </a:rPr>
              <a:t>Proven Benefits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" name="Google Shape;50;p3"/>
          <p:cNvSpPr/>
          <p:nvPr/>
        </p:nvSpPr>
        <p:spPr>
          <a:xfrm>
            <a:off x="457200" y="1051560"/>
            <a:ext cx="2651760" cy="1737360"/>
          </a:xfrm>
          <a:prstGeom prst="rect">
            <a:avLst/>
          </a:prstGeom>
          <a:solidFill>
            <a:srgbClr val="FFFFFF">
              <a:alpha val="70196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" name="Google Shape;51;p3"/>
          <p:cNvSpPr/>
          <p:nvPr/>
        </p:nvSpPr>
        <p:spPr>
          <a:xfrm>
            <a:off x="457200" y="1051560"/>
            <a:ext cx="54864" cy="1737360"/>
          </a:xfrm>
          <a:prstGeom prst="rect">
            <a:avLst/>
          </a:prstGeom>
          <a:solidFill>
            <a:srgbClr val="8B451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52" name="Google Shape;52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40080" y="1188720"/>
            <a:ext cx="365760" cy="365760"/>
          </a:xfrm>
          <a:prstGeom prst="rect">
            <a:avLst/>
          </a:prstGeom>
          <a:noFill/>
          <a:ln>
            <a:noFill/>
          </a:ln>
        </p:spPr>
      </p:pic>
      <p:sp>
        <p:nvSpPr>
          <p:cNvPr id="53" name="Google Shape;53;p3"/>
          <p:cNvSpPr/>
          <p:nvPr/>
        </p:nvSpPr>
        <p:spPr>
          <a:xfrm>
            <a:off x="1097280" y="1188720"/>
            <a:ext cx="18288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3F35"/>
              </a:buClr>
              <a:buSzPts val="1400"/>
              <a:buFont typeface="Georgia"/>
              <a:buNone/>
            </a:pPr>
            <a:r>
              <a:rPr b="1" i="0" lang="en-US" sz="1400" u="none" cap="none" strike="noStrike">
                <a:solidFill>
                  <a:srgbClr val="4A3F35"/>
                </a:solidFill>
                <a:latin typeface="Georgia"/>
                <a:ea typeface="Georgia"/>
                <a:cs typeface="Georgia"/>
                <a:sym typeface="Georgia"/>
              </a:rPr>
              <a:t>Skin Rejuvenation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3"/>
          <p:cNvSpPr/>
          <p:nvPr/>
        </p:nvSpPr>
        <p:spPr>
          <a:xfrm>
            <a:off x="640080" y="1645920"/>
            <a:ext cx="2286000" cy="1005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7A6B5E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7A6B5E"/>
                </a:solidFill>
                <a:latin typeface="Calibri"/>
                <a:ea typeface="Calibri"/>
                <a:cs typeface="Calibri"/>
                <a:sym typeface="Calibri"/>
              </a:rPr>
              <a:t>Stimulates collagen and elastin production, reducing fine lines and improving skin tone and texture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3"/>
          <p:cNvSpPr/>
          <p:nvPr/>
        </p:nvSpPr>
        <p:spPr>
          <a:xfrm>
            <a:off x="3291840" y="1051560"/>
            <a:ext cx="2651760" cy="1737360"/>
          </a:xfrm>
          <a:prstGeom prst="rect">
            <a:avLst/>
          </a:prstGeom>
          <a:solidFill>
            <a:srgbClr val="FFFFFF">
              <a:alpha val="70196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3"/>
          <p:cNvSpPr/>
          <p:nvPr/>
        </p:nvSpPr>
        <p:spPr>
          <a:xfrm>
            <a:off x="3291840" y="1051560"/>
            <a:ext cx="54864" cy="1737360"/>
          </a:xfrm>
          <a:prstGeom prst="rect">
            <a:avLst/>
          </a:prstGeom>
          <a:solidFill>
            <a:srgbClr val="8B451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57" name="Google Shape;57;p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3474720" y="1188720"/>
            <a:ext cx="365760" cy="365760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3"/>
          <p:cNvSpPr/>
          <p:nvPr/>
        </p:nvSpPr>
        <p:spPr>
          <a:xfrm>
            <a:off x="3931920" y="1188720"/>
            <a:ext cx="18288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3F35"/>
              </a:buClr>
              <a:buSzPts val="1400"/>
              <a:buFont typeface="Georgia"/>
              <a:buNone/>
            </a:pPr>
            <a:r>
              <a:rPr b="1" i="0" lang="en-US" sz="1400" u="none" cap="none" strike="noStrike">
                <a:solidFill>
                  <a:srgbClr val="4A3F35"/>
                </a:solidFill>
                <a:latin typeface="Georgia"/>
                <a:ea typeface="Georgia"/>
                <a:cs typeface="Georgia"/>
                <a:sym typeface="Georgia"/>
              </a:rPr>
              <a:t>Pain &amp; Inflammation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3"/>
          <p:cNvSpPr/>
          <p:nvPr/>
        </p:nvSpPr>
        <p:spPr>
          <a:xfrm>
            <a:off x="3474720" y="1645920"/>
            <a:ext cx="2286000" cy="1005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7A6B5E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7A6B5E"/>
                </a:solidFill>
                <a:latin typeface="Calibri"/>
                <a:ea typeface="Calibri"/>
                <a:cs typeface="Calibri"/>
                <a:sym typeface="Calibri"/>
              </a:rPr>
              <a:t>Clinically shown to reduce chronic and acute pain, especially from inflammatory conditions and joint issues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3"/>
          <p:cNvSpPr/>
          <p:nvPr/>
        </p:nvSpPr>
        <p:spPr>
          <a:xfrm>
            <a:off x="6126480" y="1051560"/>
            <a:ext cx="2651760" cy="1737360"/>
          </a:xfrm>
          <a:prstGeom prst="rect">
            <a:avLst/>
          </a:prstGeom>
          <a:solidFill>
            <a:srgbClr val="FFFFFF">
              <a:alpha val="70196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3"/>
          <p:cNvSpPr/>
          <p:nvPr/>
        </p:nvSpPr>
        <p:spPr>
          <a:xfrm>
            <a:off x="6126480" y="1051560"/>
            <a:ext cx="54864" cy="1737360"/>
          </a:xfrm>
          <a:prstGeom prst="rect">
            <a:avLst/>
          </a:prstGeom>
          <a:solidFill>
            <a:srgbClr val="8B451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62" name="Google Shape;62;p3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6309360" y="1188720"/>
            <a:ext cx="365760" cy="36576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3"/>
          <p:cNvSpPr/>
          <p:nvPr/>
        </p:nvSpPr>
        <p:spPr>
          <a:xfrm>
            <a:off x="6766560" y="1188720"/>
            <a:ext cx="18288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3F35"/>
              </a:buClr>
              <a:buSzPts val="1400"/>
              <a:buFont typeface="Georgia"/>
              <a:buNone/>
            </a:pPr>
            <a:r>
              <a:rPr b="1" i="0" lang="en-US" sz="1400" u="none" cap="none" strike="noStrike">
                <a:solidFill>
                  <a:srgbClr val="4A3F35"/>
                </a:solidFill>
                <a:latin typeface="Georgia"/>
                <a:ea typeface="Georgia"/>
                <a:cs typeface="Georgia"/>
                <a:sym typeface="Georgia"/>
              </a:rPr>
              <a:t>Cognitive Support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3"/>
          <p:cNvSpPr/>
          <p:nvPr/>
        </p:nvSpPr>
        <p:spPr>
          <a:xfrm>
            <a:off x="6309360" y="1645920"/>
            <a:ext cx="2286000" cy="1005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7A6B5E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7A6B5E"/>
                </a:solidFill>
                <a:latin typeface="Calibri"/>
                <a:ea typeface="Calibri"/>
                <a:cs typeface="Calibri"/>
                <a:sym typeface="Calibri"/>
              </a:rPr>
              <a:t>Early research shows promising improvements in memory and cognitive function through brain-targeted treatments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3"/>
          <p:cNvSpPr/>
          <p:nvPr/>
        </p:nvSpPr>
        <p:spPr>
          <a:xfrm>
            <a:off x="457200" y="2971800"/>
            <a:ext cx="2651760" cy="1737360"/>
          </a:xfrm>
          <a:prstGeom prst="rect">
            <a:avLst/>
          </a:prstGeom>
          <a:solidFill>
            <a:srgbClr val="FFFFFF">
              <a:alpha val="70196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3"/>
          <p:cNvSpPr/>
          <p:nvPr/>
        </p:nvSpPr>
        <p:spPr>
          <a:xfrm>
            <a:off x="457200" y="2971800"/>
            <a:ext cx="54864" cy="1737360"/>
          </a:xfrm>
          <a:prstGeom prst="rect">
            <a:avLst/>
          </a:prstGeom>
          <a:solidFill>
            <a:srgbClr val="8B451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67" name="Google Shape;67;p3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640080" y="3108960"/>
            <a:ext cx="365760" cy="365760"/>
          </a:xfrm>
          <a:prstGeom prst="rect">
            <a:avLst/>
          </a:prstGeom>
          <a:noFill/>
          <a:ln>
            <a:noFill/>
          </a:ln>
        </p:spPr>
      </p:pic>
      <p:sp>
        <p:nvSpPr>
          <p:cNvPr id="68" name="Google Shape;68;p3"/>
          <p:cNvSpPr/>
          <p:nvPr/>
        </p:nvSpPr>
        <p:spPr>
          <a:xfrm>
            <a:off x="1097280" y="3108960"/>
            <a:ext cx="18288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3F35"/>
              </a:buClr>
              <a:buSzPts val="1400"/>
              <a:buFont typeface="Georgia"/>
              <a:buNone/>
            </a:pPr>
            <a:r>
              <a:rPr b="1" i="0" lang="en-US" sz="1400" u="none" cap="none" strike="noStrike">
                <a:solidFill>
                  <a:srgbClr val="4A3F35"/>
                </a:solidFill>
                <a:latin typeface="Georgia"/>
                <a:ea typeface="Georgia"/>
                <a:cs typeface="Georgia"/>
                <a:sym typeface="Georgia"/>
              </a:rPr>
              <a:t>Wound Healing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" name="Google Shape;69;p3"/>
          <p:cNvSpPr/>
          <p:nvPr/>
        </p:nvSpPr>
        <p:spPr>
          <a:xfrm>
            <a:off x="640080" y="3566160"/>
            <a:ext cx="2286000" cy="1005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7A6B5E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7A6B5E"/>
                </a:solidFill>
                <a:latin typeface="Calibri"/>
                <a:ea typeface="Calibri"/>
                <a:cs typeface="Calibri"/>
                <a:sym typeface="Calibri"/>
              </a:rPr>
              <a:t>Accelerates skin repair — wounds treated with red light close faster with less pain at the wound site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" name="Google Shape;70;p3"/>
          <p:cNvSpPr/>
          <p:nvPr/>
        </p:nvSpPr>
        <p:spPr>
          <a:xfrm>
            <a:off x="3291840" y="2971800"/>
            <a:ext cx="2651760" cy="1737360"/>
          </a:xfrm>
          <a:prstGeom prst="rect">
            <a:avLst/>
          </a:prstGeom>
          <a:solidFill>
            <a:srgbClr val="FFFFFF">
              <a:alpha val="70196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3"/>
          <p:cNvSpPr/>
          <p:nvPr/>
        </p:nvSpPr>
        <p:spPr>
          <a:xfrm>
            <a:off x="3291840" y="2971800"/>
            <a:ext cx="54864" cy="1737360"/>
          </a:xfrm>
          <a:prstGeom prst="rect">
            <a:avLst/>
          </a:prstGeom>
          <a:solidFill>
            <a:srgbClr val="8B451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72" name="Google Shape;72;p3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3474720" y="3108960"/>
            <a:ext cx="365760" cy="365760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Google Shape;73;p3"/>
          <p:cNvSpPr/>
          <p:nvPr/>
        </p:nvSpPr>
        <p:spPr>
          <a:xfrm>
            <a:off x="3931920" y="3108960"/>
            <a:ext cx="18288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3F35"/>
              </a:buClr>
              <a:buSzPts val="1400"/>
              <a:buFont typeface="Georgia"/>
              <a:buNone/>
            </a:pPr>
            <a:r>
              <a:rPr b="1" i="0" lang="en-US" sz="1400" u="none" cap="none" strike="noStrike">
                <a:solidFill>
                  <a:srgbClr val="4A3F35"/>
                </a:solidFill>
                <a:latin typeface="Georgia"/>
                <a:ea typeface="Georgia"/>
                <a:cs typeface="Georgia"/>
                <a:sym typeface="Georgia"/>
              </a:rPr>
              <a:t>Muscle Recovery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" name="Google Shape;74;p3"/>
          <p:cNvSpPr/>
          <p:nvPr/>
        </p:nvSpPr>
        <p:spPr>
          <a:xfrm>
            <a:off x="3474720" y="3566160"/>
            <a:ext cx="2286000" cy="1005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7A6B5E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7A6B5E"/>
                </a:solidFill>
                <a:latin typeface="Calibri"/>
                <a:ea typeface="Calibri"/>
                <a:cs typeface="Calibri"/>
                <a:sym typeface="Calibri"/>
              </a:rPr>
              <a:t>Helps athletes and active people recover faster by reducing muscle soreness and promoting tissue repair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" name="Google Shape;75;p3"/>
          <p:cNvSpPr/>
          <p:nvPr/>
        </p:nvSpPr>
        <p:spPr>
          <a:xfrm>
            <a:off x="6126480" y="2971800"/>
            <a:ext cx="2651760" cy="1737360"/>
          </a:xfrm>
          <a:prstGeom prst="rect">
            <a:avLst/>
          </a:prstGeom>
          <a:solidFill>
            <a:srgbClr val="FFFFFF">
              <a:alpha val="70196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p3"/>
          <p:cNvSpPr/>
          <p:nvPr/>
        </p:nvSpPr>
        <p:spPr>
          <a:xfrm>
            <a:off x="6126480" y="2971800"/>
            <a:ext cx="54864" cy="1737360"/>
          </a:xfrm>
          <a:prstGeom prst="rect">
            <a:avLst/>
          </a:prstGeom>
          <a:solidFill>
            <a:srgbClr val="8B451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77" name="Google Shape;77;p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309360" y="3108960"/>
            <a:ext cx="365760" cy="365760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3"/>
          <p:cNvSpPr/>
          <p:nvPr/>
        </p:nvSpPr>
        <p:spPr>
          <a:xfrm>
            <a:off x="6766560" y="3108960"/>
            <a:ext cx="18288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3F35"/>
              </a:buClr>
              <a:buSzPts val="1400"/>
              <a:buFont typeface="Georgia"/>
              <a:buNone/>
            </a:pPr>
            <a:r>
              <a:rPr b="1" i="0" lang="en-US" sz="1400" u="none" cap="none" strike="noStrike">
                <a:solidFill>
                  <a:srgbClr val="4A3F35"/>
                </a:solidFill>
                <a:latin typeface="Georgia"/>
                <a:ea typeface="Georgia"/>
                <a:cs typeface="Georgia"/>
                <a:sym typeface="Georgia"/>
              </a:rPr>
              <a:t>Cellular Energy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" name="Google Shape;79;p3"/>
          <p:cNvSpPr/>
          <p:nvPr/>
        </p:nvSpPr>
        <p:spPr>
          <a:xfrm>
            <a:off x="6309360" y="3566160"/>
            <a:ext cx="2286000" cy="1005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7A6B5E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7A6B5E"/>
                </a:solidFill>
                <a:latin typeface="Calibri"/>
                <a:ea typeface="Calibri"/>
                <a:cs typeface="Calibri"/>
                <a:sym typeface="Calibri"/>
              </a:rPr>
              <a:t>Boosts mitochondrial ATP production — the fundamental energy currency of every cell in your body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0" name="Google Shape;80;p3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8161700" y="134200"/>
            <a:ext cx="756550" cy="642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5F0E8"/>
        </a:solidFill>
      </p:bgPr>
    </p:bg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38b6995481b_0_7"/>
          <p:cNvSpPr txBox="1"/>
          <p:nvPr/>
        </p:nvSpPr>
        <p:spPr>
          <a:xfrm>
            <a:off x="365760" y="91440"/>
            <a:ext cx="82296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000" u="none" cap="none" strike="noStrike">
                <a:solidFill>
                  <a:srgbClr val="3E2C1E"/>
                </a:solidFill>
                <a:latin typeface="Georgia"/>
                <a:ea typeface="Georgia"/>
                <a:cs typeface="Georgia"/>
                <a:sym typeface="Georgia"/>
              </a:rPr>
              <a:t>Treatment Programs Overview</a:t>
            </a:r>
            <a:endParaRPr/>
          </a:p>
        </p:txBody>
      </p:sp>
      <p:graphicFrame>
        <p:nvGraphicFramePr>
          <p:cNvPr id="86" name="Google Shape;86;g38b6995481b_0_7"/>
          <p:cNvGraphicFramePr/>
          <p:nvPr/>
        </p:nvGraphicFramePr>
        <p:xfrm>
          <a:off x="274320" y="50292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{C8364C3C-DC2F-42C0-8347-6FC7E3D4B710}</a:tableStyleId>
              </a:tblPr>
              <a:tblGrid>
                <a:gridCol w="1097275"/>
                <a:gridCol w="2560325"/>
                <a:gridCol w="2560325"/>
                <a:gridCol w="777250"/>
                <a:gridCol w="640075"/>
                <a:gridCol w="1234425"/>
              </a:tblGrid>
              <a:tr h="3200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900" u="none" cap="none" strike="noStrike">
                          <a:solidFill>
                            <a:srgbClr val="FFFFFF"/>
                          </a:solidFill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Program</a:t>
                      </a:r>
                      <a:endParaRPr/>
                    </a:p>
                  </a:txBody>
                  <a:tcPr marT="45725" marB="45725" marR="91450" marL="91450">
                    <a:lnL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5C3D2E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900" u="none" cap="none" strike="noStrike">
                          <a:solidFill>
                            <a:srgbClr val="FFFFFF"/>
                          </a:solidFill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Goal</a:t>
                      </a:r>
                      <a:endParaRPr/>
                    </a:p>
                  </a:txBody>
                  <a:tcPr marT="45725" marB="45725" marR="91450" marL="91450">
                    <a:lnL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5C3D2E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900" u="none" cap="none" strike="noStrike">
                          <a:solidFill>
                            <a:srgbClr val="FFFFFF"/>
                          </a:solidFill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Spectrum</a:t>
                      </a:r>
                      <a:endParaRPr/>
                    </a:p>
                  </a:txBody>
                  <a:tcPr marT="45725" marB="45725" marR="91450" marL="91450">
                    <a:lnL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5C3D2E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900" u="none" cap="none" strike="noStrike">
                          <a:solidFill>
                            <a:srgbClr val="FFFFFF"/>
                          </a:solidFill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Duration</a:t>
                      </a:r>
                      <a:endParaRPr/>
                    </a:p>
                  </a:txBody>
                  <a:tcPr marT="45725" marB="45725" marR="91450" marL="91450">
                    <a:lnL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5C3D2E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900" u="none" cap="none" strike="noStrike">
                          <a:solidFill>
                            <a:srgbClr val="FFFFFF"/>
                          </a:solidFill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Pulse</a:t>
                      </a:r>
                      <a:endParaRPr/>
                    </a:p>
                  </a:txBody>
                  <a:tcPr marT="45725" marB="45725" marR="91450" marL="91450">
                    <a:lnL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5C3D2E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900" u="none" cap="none" strike="noStrike">
                          <a:solidFill>
                            <a:srgbClr val="FFFFFF"/>
                          </a:solidFill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Position</a:t>
                      </a:r>
                      <a:endParaRPr/>
                    </a:p>
                  </a:txBody>
                  <a:tcPr marT="45725" marB="45725" marR="91450" marL="91450">
                    <a:lnL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5C3D2E"/>
                    </a:solidFill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800" u="none" cap="none" strike="noStrike">
                          <a:solidFill>
                            <a:srgbClr val="2A2A2A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Women's Health</a:t>
                      </a:r>
                      <a:endParaRPr/>
                    </a:p>
                  </a:txBody>
                  <a:tcPr marT="45725" marB="45725" marR="91450" marL="91450">
                    <a:lnL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2E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800" u="none" cap="none" strike="noStrike">
                          <a:solidFill>
                            <a:srgbClr val="2A2A2A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Hormonal balance, uterine &amp; ovarian function</a:t>
                      </a:r>
                      <a:endParaRPr/>
                    </a:p>
                  </a:txBody>
                  <a:tcPr marT="45725" marB="45725" marR="91450" marL="91450">
                    <a:lnL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2E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800" u="none" cap="none" strike="noStrike">
                          <a:solidFill>
                            <a:srgbClr val="2A2A2A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NIR: 760–1060 nm (100%), Red OFF</a:t>
                      </a:r>
                      <a:endParaRPr/>
                    </a:p>
                  </a:txBody>
                  <a:tcPr marT="45725" marB="45725" marR="91450" marL="91450">
                    <a:lnL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2E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800" u="none" cap="none" strike="noStrike">
                          <a:solidFill>
                            <a:srgbClr val="2A2A2A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20 min</a:t>
                      </a:r>
                      <a:endParaRPr/>
                    </a:p>
                  </a:txBody>
                  <a:tcPr marT="45725" marB="45725" marR="91450" marL="91450">
                    <a:lnL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2E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800" u="none" cap="none" strike="noStrike">
                          <a:solidFill>
                            <a:srgbClr val="2A2A2A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CW</a:t>
                      </a:r>
                      <a:endParaRPr/>
                    </a:p>
                  </a:txBody>
                  <a:tcPr marT="45725" marB="45725" marR="91450" marL="91450">
                    <a:lnL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2E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800" u="none" cap="none" strike="noStrike">
                          <a:solidFill>
                            <a:srgbClr val="2A2A2A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Lower abdomen, 10–15 cm</a:t>
                      </a:r>
                      <a:endParaRPr/>
                    </a:p>
                  </a:txBody>
                  <a:tcPr marT="45725" marB="45725" marR="91450" marL="91450">
                    <a:lnL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2EB"/>
                    </a:solidFill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800" u="none" cap="none" strike="noStrike">
                          <a:solidFill>
                            <a:srgbClr val="2A2A2A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Deep Sleep</a:t>
                      </a:r>
                      <a:endParaRPr/>
                    </a:p>
                  </a:txBody>
                  <a:tcPr marT="45725" marB="45725" marR="91450" marL="91450">
                    <a:lnL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800" u="none" cap="none" strike="noStrike">
                          <a:solidFill>
                            <a:srgbClr val="2A2A2A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Parasympathetic activation, muscle relaxation</a:t>
                      </a:r>
                      <a:endParaRPr/>
                    </a:p>
                  </a:txBody>
                  <a:tcPr marT="45725" marB="45725" marR="91450" marL="91450">
                    <a:lnL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800" u="none" cap="none" strike="noStrike">
                          <a:solidFill>
                            <a:srgbClr val="2A2A2A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NIR: 760–1060 nm (100%), Red OFF</a:t>
                      </a:r>
                      <a:endParaRPr/>
                    </a:p>
                  </a:txBody>
                  <a:tcPr marT="45725" marB="45725" marR="91450" marL="91450">
                    <a:lnL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800" u="none" cap="none" strike="noStrike">
                          <a:solidFill>
                            <a:srgbClr val="2A2A2A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 min</a:t>
                      </a:r>
                      <a:endParaRPr/>
                    </a:p>
                  </a:txBody>
                  <a:tcPr marT="45725" marB="45725" marR="91450" marL="91450">
                    <a:lnL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800" u="none" cap="none" strike="noStrike">
                          <a:solidFill>
                            <a:srgbClr val="2A2A2A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 Hz</a:t>
                      </a:r>
                      <a:endParaRPr/>
                    </a:p>
                  </a:txBody>
                  <a:tcPr marT="45725" marB="45725" marR="91450" marL="91450">
                    <a:lnL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800" u="none" cap="none" strike="noStrike">
                          <a:solidFill>
                            <a:srgbClr val="2A2A2A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Lying/sitting, 30–60 min pre-bed</a:t>
                      </a:r>
                      <a:endParaRPr/>
                    </a:p>
                  </a:txBody>
                  <a:tcPr marT="45725" marB="45725" marR="91450" marL="91450">
                    <a:lnL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800" u="none" cap="none" strike="noStrike">
                          <a:solidFill>
                            <a:srgbClr val="2A2A2A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Skin Glow</a:t>
                      </a:r>
                      <a:endParaRPr/>
                    </a:p>
                  </a:txBody>
                  <a:tcPr marT="45725" marB="45725" marR="91450" marL="91450">
                    <a:lnL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2E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800" u="none" cap="none" strike="noStrike">
                          <a:solidFill>
                            <a:srgbClr val="2A2A2A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Collagen, skin renewal, diminish fine lines</a:t>
                      </a:r>
                      <a:endParaRPr/>
                    </a:p>
                  </a:txBody>
                  <a:tcPr marT="45725" marB="45725" marR="91450" marL="91450">
                    <a:lnL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2E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800" u="none" cap="none" strike="noStrike">
                          <a:solidFill>
                            <a:srgbClr val="2A2A2A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Red: 630–760 nm (100%), NIR OFF</a:t>
                      </a:r>
                      <a:endParaRPr/>
                    </a:p>
                  </a:txBody>
                  <a:tcPr marT="45725" marB="45725" marR="91450" marL="91450">
                    <a:lnL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2E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800" u="none" cap="none" strike="noStrike">
                          <a:solidFill>
                            <a:srgbClr val="2A2A2A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15 min</a:t>
                      </a:r>
                      <a:endParaRPr/>
                    </a:p>
                  </a:txBody>
                  <a:tcPr marT="45725" marB="45725" marR="91450" marL="91450">
                    <a:lnL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2E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800" u="none" cap="none" strike="noStrike">
                          <a:solidFill>
                            <a:srgbClr val="2A2A2A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—</a:t>
                      </a:r>
                      <a:endParaRPr/>
                    </a:p>
                  </a:txBody>
                  <a:tcPr marT="45725" marB="45725" marR="91450" marL="91450">
                    <a:lnL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2E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800" u="none" cap="none" strike="noStrike">
                          <a:solidFill>
                            <a:srgbClr val="2A2A2A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Face, eyes closed, 15–20 cm</a:t>
                      </a:r>
                      <a:endParaRPr/>
                    </a:p>
                  </a:txBody>
                  <a:tcPr marT="45725" marB="45725" marR="91450" marL="91450">
                    <a:lnL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2EB"/>
                    </a:solidFill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800" u="none" cap="none" strike="noStrike">
                          <a:solidFill>
                            <a:srgbClr val="2A2A2A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Longevity</a:t>
                      </a:r>
                      <a:endParaRPr/>
                    </a:p>
                  </a:txBody>
                  <a:tcPr marT="45725" marB="45725" marR="91450" marL="91450">
                    <a:lnL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800" u="none" cap="none" strike="noStrike">
                          <a:solidFill>
                            <a:srgbClr val="2A2A2A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Cellular energy, all chromophores activated</a:t>
                      </a:r>
                      <a:endParaRPr/>
                    </a:p>
                  </a:txBody>
                  <a:tcPr marT="45725" marB="45725" marR="91450" marL="91450">
                    <a:lnL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800" u="none" cap="none" strike="noStrike">
                          <a:solidFill>
                            <a:srgbClr val="2A2A2A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All 630–1060 nm, full intensity</a:t>
                      </a:r>
                      <a:endParaRPr/>
                    </a:p>
                  </a:txBody>
                  <a:tcPr marT="45725" marB="45725" marR="91450" marL="91450">
                    <a:lnL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800" u="none" cap="none" strike="noStrike">
                          <a:solidFill>
                            <a:srgbClr val="2A2A2A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20 min</a:t>
                      </a:r>
                      <a:endParaRPr/>
                    </a:p>
                  </a:txBody>
                  <a:tcPr marT="45725" marB="45725" marR="91450" marL="91450">
                    <a:lnL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800" u="none" cap="none" strike="noStrike">
                          <a:solidFill>
                            <a:srgbClr val="2A2A2A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—</a:t>
                      </a:r>
                      <a:endParaRPr/>
                    </a:p>
                  </a:txBody>
                  <a:tcPr marT="45725" marB="45725" marR="91450" marL="91450">
                    <a:lnL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800" u="none" cap="none" strike="noStrike">
                          <a:solidFill>
                            <a:srgbClr val="2A2A2A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Front 10 + back 10 min</a:t>
                      </a:r>
                      <a:endParaRPr/>
                    </a:p>
                  </a:txBody>
                  <a:tcPr marT="45725" marB="45725" marR="91450" marL="91450">
                    <a:lnL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800" u="none" cap="none" strike="noStrike">
                          <a:solidFill>
                            <a:srgbClr val="2A2A2A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Resilience</a:t>
                      </a:r>
                      <a:endParaRPr/>
                    </a:p>
                  </a:txBody>
                  <a:tcPr marT="45725" marB="45725" marR="91450" marL="91450">
                    <a:lnL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2E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800" u="none" cap="none" strike="noStrike">
                          <a:solidFill>
                            <a:srgbClr val="2A2A2A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Post-exertion recovery, reduce fatigue</a:t>
                      </a:r>
                      <a:endParaRPr/>
                    </a:p>
                  </a:txBody>
                  <a:tcPr marT="45725" marB="45725" marR="91450" marL="91450">
                    <a:lnL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2E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800" u="none" cap="none" strike="noStrike">
                          <a:solidFill>
                            <a:srgbClr val="2A2A2A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All wavelengths, 80% intensity</a:t>
                      </a:r>
                      <a:endParaRPr/>
                    </a:p>
                  </a:txBody>
                  <a:tcPr marT="45725" marB="45725" marR="91450" marL="91450">
                    <a:lnL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2E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800" u="none" cap="none" strike="noStrike">
                          <a:solidFill>
                            <a:srgbClr val="2A2A2A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20 min</a:t>
                      </a:r>
                      <a:endParaRPr/>
                    </a:p>
                  </a:txBody>
                  <a:tcPr marT="45725" marB="45725" marR="91450" marL="91450">
                    <a:lnL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2E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800" u="none" cap="none" strike="noStrike">
                          <a:solidFill>
                            <a:srgbClr val="2A2A2A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—</a:t>
                      </a:r>
                      <a:endParaRPr/>
                    </a:p>
                  </a:txBody>
                  <a:tcPr marT="45725" marB="45725" marR="91450" marL="91450">
                    <a:lnL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2E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800" u="none" cap="none" strike="noStrike">
                          <a:solidFill>
                            <a:srgbClr val="2A2A2A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Target area, 10–20 cm</a:t>
                      </a:r>
                      <a:endParaRPr/>
                    </a:p>
                  </a:txBody>
                  <a:tcPr marT="45725" marB="45725" marR="91450" marL="91450">
                    <a:lnL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2EB"/>
                    </a:solidFill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800" u="none" cap="none" strike="noStrike">
                          <a:solidFill>
                            <a:srgbClr val="2A2A2A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Brain Boost</a:t>
                      </a:r>
                      <a:endParaRPr/>
                    </a:p>
                  </a:txBody>
                  <a:tcPr marT="45725" marB="45725" marR="91450" marL="91450">
                    <a:lnL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800" u="none" cap="none" strike="noStrike">
                          <a:solidFill>
                            <a:srgbClr val="2A2A2A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Mental clarity, focus, cognitive function</a:t>
                      </a:r>
                      <a:endParaRPr/>
                    </a:p>
                  </a:txBody>
                  <a:tcPr marT="45725" marB="45725" marR="91450" marL="91450">
                    <a:lnL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800" u="none" cap="none" strike="noStrike">
                          <a:solidFill>
                            <a:srgbClr val="2A2A2A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NIR: 760–1060 nm (100%), Red OFF</a:t>
                      </a:r>
                      <a:endParaRPr/>
                    </a:p>
                  </a:txBody>
                  <a:tcPr marT="45725" marB="45725" marR="91450" marL="91450">
                    <a:lnL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800" u="none" cap="none" strike="noStrike">
                          <a:solidFill>
                            <a:srgbClr val="2A2A2A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15 min</a:t>
                      </a:r>
                      <a:endParaRPr/>
                    </a:p>
                  </a:txBody>
                  <a:tcPr marT="45725" marB="45725" marR="91450" marL="91450">
                    <a:lnL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800" u="none" cap="none" strike="noStrike">
                          <a:solidFill>
                            <a:srgbClr val="2A2A2A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40 Hz</a:t>
                      </a:r>
                      <a:endParaRPr/>
                    </a:p>
                  </a:txBody>
                  <a:tcPr marT="45725" marB="45725" marR="91450" marL="91450">
                    <a:lnL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800" u="none" cap="none" strike="noStrike">
                          <a:solidFill>
                            <a:srgbClr val="2A2A2A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Forehead, 5–10 cm</a:t>
                      </a:r>
                      <a:endParaRPr/>
                    </a:p>
                  </a:txBody>
                  <a:tcPr marT="45725" marB="45725" marR="91450" marL="91450">
                    <a:lnL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4C9B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4"/>
          <p:cNvSpPr/>
          <p:nvPr/>
        </p:nvSpPr>
        <p:spPr>
          <a:xfrm>
            <a:off x="548640" y="274320"/>
            <a:ext cx="73152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3F35"/>
              </a:buClr>
              <a:buSzPts val="2800"/>
              <a:buFont typeface="Georgia"/>
              <a:buNone/>
            </a:pPr>
            <a:r>
              <a:rPr b="1" i="0" lang="en-US" sz="2800" u="none" cap="none" strike="noStrike">
                <a:solidFill>
                  <a:srgbClr val="4A3F35"/>
                </a:solidFill>
                <a:latin typeface="Georgia"/>
                <a:ea typeface="Georgia"/>
                <a:cs typeface="Georgia"/>
                <a:sym typeface="Georgia"/>
              </a:rPr>
              <a:t>Your Red Light Therapy Guide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93" name="Google Shape;93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48640" y="1097280"/>
            <a:ext cx="411480" cy="411480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4"/>
          <p:cNvSpPr/>
          <p:nvPr/>
        </p:nvSpPr>
        <p:spPr>
          <a:xfrm>
            <a:off x="1051560" y="1097280"/>
            <a:ext cx="274320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3F35"/>
              </a:buClr>
              <a:buSzPts val="1800"/>
              <a:buFont typeface="Georgia"/>
              <a:buNone/>
            </a:pPr>
            <a:r>
              <a:rPr b="1" i="0" lang="en-US" sz="1800" u="none" cap="none" strike="noStrike">
                <a:solidFill>
                  <a:srgbClr val="4A3F35"/>
                </a:solidFill>
                <a:latin typeface="Georgia"/>
                <a:ea typeface="Georgia"/>
                <a:cs typeface="Georgia"/>
                <a:sym typeface="Georgia"/>
              </a:rPr>
              <a:t>How often?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4"/>
          <p:cNvSpPr/>
          <p:nvPr/>
        </p:nvSpPr>
        <p:spPr>
          <a:xfrm>
            <a:off x="1051560" y="1554480"/>
            <a:ext cx="3291840" cy="822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7A6B5E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7A6B5E"/>
                </a:solidFill>
                <a:latin typeface="Calibri"/>
                <a:ea typeface="Calibri"/>
                <a:cs typeface="Calibri"/>
                <a:sym typeface="Calibri"/>
              </a:rPr>
              <a:t>3–5 sessions per week for best results. Start with 2–3 sessions and gradually build up. Most people notice visible improvements after 3–4 weeks of consistent use.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96" name="Google Shape;96;p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48640" y="2560320"/>
            <a:ext cx="411480" cy="411480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p4"/>
          <p:cNvSpPr/>
          <p:nvPr/>
        </p:nvSpPr>
        <p:spPr>
          <a:xfrm>
            <a:off x="1051560" y="2560320"/>
            <a:ext cx="320040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3F35"/>
              </a:buClr>
              <a:buSzPts val="1800"/>
              <a:buFont typeface="Georgia"/>
              <a:buNone/>
            </a:pPr>
            <a:r>
              <a:rPr b="1" i="0" lang="en-US" sz="1800" u="none" cap="none" strike="noStrike">
                <a:solidFill>
                  <a:srgbClr val="4A3F35"/>
                </a:solidFill>
                <a:latin typeface="Georgia"/>
                <a:ea typeface="Georgia"/>
                <a:cs typeface="Georgia"/>
                <a:sym typeface="Georgia"/>
              </a:rPr>
              <a:t>How long per session?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4"/>
          <p:cNvSpPr/>
          <p:nvPr/>
        </p:nvSpPr>
        <p:spPr>
          <a:xfrm>
            <a:off x="1051560" y="3017520"/>
            <a:ext cx="3291840" cy="640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7A6B5E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7A6B5E"/>
                </a:solidFill>
                <a:latin typeface="Calibri"/>
                <a:ea typeface="Calibri"/>
                <a:cs typeface="Calibri"/>
                <a:sym typeface="Calibri"/>
              </a:rPr>
              <a:t>10–20 minutes per treated area. Shorter sessions are fine at first — consistency matters more than duration.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4"/>
          <p:cNvSpPr/>
          <p:nvPr/>
        </p:nvSpPr>
        <p:spPr>
          <a:xfrm>
            <a:off x="4754880" y="1005840"/>
            <a:ext cx="4023360" cy="3657600"/>
          </a:xfrm>
          <a:prstGeom prst="rect">
            <a:avLst/>
          </a:prstGeom>
          <a:solidFill>
            <a:srgbClr val="FFFFFF">
              <a:alpha val="65098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4"/>
          <p:cNvSpPr/>
          <p:nvPr/>
        </p:nvSpPr>
        <p:spPr>
          <a:xfrm>
            <a:off x="5029200" y="1097280"/>
            <a:ext cx="347472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8B4513"/>
              </a:buClr>
              <a:buSzPts val="1600"/>
              <a:buFont typeface="Georgia"/>
              <a:buNone/>
            </a:pPr>
            <a:r>
              <a:rPr b="1" i="0" lang="en-US" sz="1600" u="none" cap="none" strike="noStrike">
                <a:solidFill>
                  <a:srgbClr val="8B4513"/>
                </a:solidFill>
                <a:latin typeface="Georgia"/>
                <a:ea typeface="Georgia"/>
                <a:cs typeface="Georgia"/>
                <a:sym typeface="Georgia"/>
              </a:rPr>
              <a:t>What to expect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4"/>
          <p:cNvSpPr/>
          <p:nvPr/>
        </p:nvSpPr>
        <p:spPr>
          <a:xfrm>
            <a:off x="5029200" y="1627632"/>
            <a:ext cx="164592" cy="164592"/>
          </a:xfrm>
          <a:prstGeom prst="ellipse">
            <a:avLst/>
          </a:prstGeom>
          <a:solidFill>
            <a:srgbClr val="8B451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02" name="Google Shape;102;p4"/>
          <p:cNvCxnSpPr/>
          <p:nvPr/>
        </p:nvCxnSpPr>
        <p:spPr>
          <a:xfrm>
            <a:off x="5111496" y="1810512"/>
            <a:ext cx="0" cy="502920"/>
          </a:xfrm>
          <a:prstGeom prst="straightConnector1">
            <a:avLst/>
          </a:prstGeom>
          <a:noFill/>
          <a:ln cap="flat" cmpd="sng" w="12700">
            <a:solidFill>
              <a:srgbClr val="8B4513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03" name="Google Shape;103;p4"/>
          <p:cNvSpPr/>
          <p:nvPr/>
        </p:nvSpPr>
        <p:spPr>
          <a:xfrm>
            <a:off x="5349240" y="1536192"/>
            <a:ext cx="32004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3F35"/>
              </a:buClr>
              <a:buSzPts val="1300"/>
              <a:buFont typeface="Georgia"/>
              <a:buNone/>
            </a:pPr>
            <a:r>
              <a:rPr b="1" i="0" lang="en-US" sz="1300" u="none" cap="none" strike="noStrike">
                <a:solidFill>
                  <a:srgbClr val="4A3F35"/>
                </a:solidFill>
                <a:latin typeface="Georgia"/>
                <a:ea typeface="Georgia"/>
                <a:cs typeface="Georgia"/>
                <a:sym typeface="Georgia"/>
              </a:rPr>
              <a:t>Week 1–2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4"/>
          <p:cNvSpPr/>
          <p:nvPr/>
        </p:nvSpPr>
        <p:spPr>
          <a:xfrm>
            <a:off x="5349240" y="1810512"/>
            <a:ext cx="32004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A6B5E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7A6B5E"/>
                </a:solidFill>
                <a:latin typeface="Calibri"/>
                <a:ea typeface="Calibri"/>
                <a:cs typeface="Calibri"/>
                <a:sym typeface="Calibri"/>
              </a:rPr>
              <a:t>Skin feels softer, improved glow and relaxation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4"/>
          <p:cNvSpPr/>
          <p:nvPr/>
        </p:nvSpPr>
        <p:spPr>
          <a:xfrm>
            <a:off x="5029200" y="2404872"/>
            <a:ext cx="164592" cy="164592"/>
          </a:xfrm>
          <a:prstGeom prst="ellipse">
            <a:avLst/>
          </a:prstGeom>
          <a:solidFill>
            <a:srgbClr val="8B451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06" name="Google Shape;106;p4"/>
          <p:cNvCxnSpPr/>
          <p:nvPr/>
        </p:nvCxnSpPr>
        <p:spPr>
          <a:xfrm>
            <a:off x="5111496" y="2587752"/>
            <a:ext cx="0" cy="502920"/>
          </a:xfrm>
          <a:prstGeom prst="straightConnector1">
            <a:avLst/>
          </a:prstGeom>
          <a:noFill/>
          <a:ln cap="flat" cmpd="sng" w="12700">
            <a:solidFill>
              <a:srgbClr val="8B4513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07" name="Google Shape;107;p4"/>
          <p:cNvSpPr/>
          <p:nvPr/>
        </p:nvSpPr>
        <p:spPr>
          <a:xfrm>
            <a:off x="5349240" y="2313432"/>
            <a:ext cx="32004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3F35"/>
              </a:buClr>
              <a:buSzPts val="1300"/>
              <a:buFont typeface="Georgia"/>
              <a:buNone/>
            </a:pPr>
            <a:r>
              <a:rPr b="1" i="0" lang="en-US" sz="1300" u="none" cap="none" strike="noStrike">
                <a:solidFill>
                  <a:srgbClr val="4A3F35"/>
                </a:solidFill>
                <a:latin typeface="Georgia"/>
                <a:ea typeface="Georgia"/>
                <a:cs typeface="Georgia"/>
                <a:sym typeface="Georgia"/>
              </a:rPr>
              <a:t>Week 3–4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4"/>
          <p:cNvSpPr/>
          <p:nvPr/>
        </p:nvSpPr>
        <p:spPr>
          <a:xfrm>
            <a:off x="5349240" y="2587752"/>
            <a:ext cx="32004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A6B5E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7A6B5E"/>
                </a:solidFill>
                <a:latin typeface="Calibri"/>
                <a:ea typeface="Calibri"/>
                <a:cs typeface="Calibri"/>
                <a:sym typeface="Calibri"/>
              </a:rPr>
              <a:t>Visible improvements in skin tone and texture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4"/>
          <p:cNvSpPr/>
          <p:nvPr/>
        </p:nvSpPr>
        <p:spPr>
          <a:xfrm>
            <a:off x="5029200" y="3182112"/>
            <a:ext cx="164592" cy="164592"/>
          </a:xfrm>
          <a:prstGeom prst="ellipse">
            <a:avLst/>
          </a:prstGeom>
          <a:solidFill>
            <a:srgbClr val="8B451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10" name="Google Shape;110;p4"/>
          <p:cNvCxnSpPr/>
          <p:nvPr/>
        </p:nvCxnSpPr>
        <p:spPr>
          <a:xfrm>
            <a:off x="5111496" y="3364992"/>
            <a:ext cx="0" cy="502920"/>
          </a:xfrm>
          <a:prstGeom prst="straightConnector1">
            <a:avLst/>
          </a:prstGeom>
          <a:noFill/>
          <a:ln cap="flat" cmpd="sng" w="12700">
            <a:solidFill>
              <a:srgbClr val="8B4513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11" name="Google Shape;111;p4"/>
          <p:cNvSpPr/>
          <p:nvPr/>
        </p:nvSpPr>
        <p:spPr>
          <a:xfrm>
            <a:off x="5349240" y="3090672"/>
            <a:ext cx="32004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3F35"/>
              </a:buClr>
              <a:buSzPts val="1300"/>
              <a:buFont typeface="Georgia"/>
              <a:buNone/>
            </a:pPr>
            <a:r>
              <a:rPr b="1" i="0" lang="en-US" sz="1300" u="none" cap="none" strike="noStrike">
                <a:solidFill>
                  <a:srgbClr val="4A3F35"/>
                </a:solidFill>
                <a:latin typeface="Georgia"/>
                <a:ea typeface="Georgia"/>
                <a:cs typeface="Georgia"/>
                <a:sym typeface="Georgia"/>
              </a:rPr>
              <a:t>Week 4–8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4"/>
          <p:cNvSpPr/>
          <p:nvPr/>
        </p:nvSpPr>
        <p:spPr>
          <a:xfrm>
            <a:off x="5349240" y="3364992"/>
            <a:ext cx="32004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A6B5E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7A6B5E"/>
                </a:solidFill>
                <a:latin typeface="Calibri"/>
                <a:ea typeface="Calibri"/>
                <a:cs typeface="Calibri"/>
                <a:sym typeface="Calibri"/>
              </a:rPr>
              <a:t>Reduced fine lines, less inflammation, better recovery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4"/>
          <p:cNvSpPr/>
          <p:nvPr/>
        </p:nvSpPr>
        <p:spPr>
          <a:xfrm>
            <a:off x="5029200" y="3959352"/>
            <a:ext cx="164592" cy="164592"/>
          </a:xfrm>
          <a:prstGeom prst="ellipse">
            <a:avLst/>
          </a:prstGeom>
          <a:solidFill>
            <a:srgbClr val="8B451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4"/>
          <p:cNvSpPr/>
          <p:nvPr/>
        </p:nvSpPr>
        <p:spPr>
          <a:xfrm>
            <a:off x="5349240" y="3867912"/>
            <a:ext cx="32004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3F35"/>
              </a:buClr>
              <a:buSzPts val="1300"/>
              <a:buFont typeface="Georgia"/>
              <a:buNone/>
            </a:pPr>
            <a:r>
              <a:rPr b="1" i="0" lang="en-US" sz="1300" u="none" cap="none" strike="noStrike">
                <a:solidFill>
                  <a:srgbClr val="4A3F35"/>
                </a:solidFill>
                <a:latin typeface="Georgia"/>
                <a:ea typeface="Georgia"/>
                <a:cs typeface="Georgia"/>
                <a:sym typeface="Georgia"/>
              </a:rPr>
              <a:t>After 8+ weeks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4"/>
          <p:cNvSpPr/>
          <p:nvPr/>
        </p:nvSpPr>
        <p:spPr>
          <a:xfrm>
            <a:off x="5349240" y="4142232"/>
            <a:ext cx="32004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A6B5E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7A6B5E"/>
                </a:solidFill>
                <a:latin typeface="Calibri"/>
                <a:ea typeface="Calibri"/>
                <a:cs typeface="Calibri"/>
                <a:sym typeface="Calibri"/>
              </a:rPr>
              <a:t>Lasting results — switch to 1–2x/week maintenance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4"/>
          <p:cNvSpPr/>
          <p:nvPr/>
        </p:nvSpPr>
        <p:spPr>
          <a:xfrm>
            <a:off x="548650" y="3840474"/>
            <a:ext cx="3963900" cy="1035600"/>
          </a:xfrm>
          <a:prstGeom prst="rect">
            <a:avLst/>
          </a:prstGeom>
          <a:solidFill>
            <a:srgbClr val="FFFFFF">
              <a:alpha val="6000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4"/>
          <p:cNvSpPr/>
          <p:nvPr/>
        </p:nvSpPr>
        <p:spPr>
          <a:xfrm>
            <a:off x="685800" y="3931920"/>
            <a:ext cx="3657600" cy="6400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8B4513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8B4513"/>
                </a:solidFill>
                <a:latin typeface="Calibri"/>
                <a:ea typeface="Calibri"/>
                <a:cs typeface="Calibri"/>
                <a:sym typeface="Calibri"/>
              </a:rPr>
              <a:t>Good to know: </a:t>
            </a:r>
            <a:r>
              <a:rPr b="0" i="0" lang="en-US" sz="1150" u="none" cap="none" strike="noStrike">
                <a:solidFill>
                  <a:srgbClr val="7A6B5E"/>
                </a:solidFill>
                <a:latin typeface="Calibri"/>
                <a:ea typeface="Calibri"/>
                <a:cs typeface="Calibri"/>
                <a:sym typeface="Calibri"/>
              </a:rPr>
              <a:t>Red light therapy follows a biphasic response — the right dose matters. More is not always better. Follow the recommended session length for optimal results.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8" name="Google Shape;118;p4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8161700" y="134200"/>
            <a:ext cx="756550" cy="642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reencoded.png" id="124" name="Google Shape;124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48640" y="274320"/>
            <a:ext cx="411480" cy="411480"/>
          </a:xfrm>
          <a:prstGeom prst="rect">
            <a:avLst/>
          </a:prstGeom>
          <a:noFill/>
          <a:ln>
            <a:noFill/>
          </a:ln>
        </p:spPr>
      </p:pic>
      <p:sp>
        <p:nvSpPr>
          <p:cNvPr id="125" name="Google Shape;125;p5"/>
          <p:cNvSpPr/>
          <p:nvPr/>
        </p:nvSpPr>
        <p:spPr>
          <a:xfrm>
            <a:off x="1051560" y="274320"/>
            <a:ext cx="548640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3F35"/>
              </a:buClr>
              <a:buSzPts val="3200"/>
              <a:buFont typeface="Georgia"/>
              <a:buNone/>
            </a:pPr>
            <a:r>
              <a:rPr b="1" i="0" lang="en-US" sz="3200" u="none" cap="none" strike="noStrike">
                <a:solidFill>
                  <a:srgbClr val="4A3F35"/>
                </a:solidFill>
                <a:latin typeface="Georgia"/>
                <a:ea typeface="Georgia"/>
                <a:cs typeface="Georgia"/>
                <a:sym typeface="Georgia"/>
              </a:rPr>
              <a:t>The Science Behind It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p5"/>
          <p:cNvSpPr/>
          <p:nvPr/>
        </p:nvSpPr>
        <p:spPr>
          <a:xfrm>
            <a:off x="457200" y="960120"/>
            <a:ext cx="8229600" cy="749808"/>
          </a:xfrm>
          <a:prstGeom prst="rect">
            <a:avLst/>
          </a:prstGeom>
          <a:solidFill>
            <a:srgbClr val="FFFFFF">
              <a:alpha val="50196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5"/>
          <p:cNvSpPr/>
          <p:nvPr/>
        </p:nvSpPr>
        <p:spPr>
          <a:xfrm>
            <a:off x="640080" y="1005840"/>
            <a:ext cx="2743200" cy="29260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3F35"/>
              </a:buClr>
              <a:buSzPts val="1300"/>
              <a:buFont typeface="Georgia"/>
              <a:buNone/>
            </a:pPr>
            <a:r>
              <a:rPr b="1" i="0" lang="en-US" sz="1300" u="none" cap="none" strike="noStrike">
                <a:solidFill>
                  <a:srgbClr val="4A3F35"/>
                </a:solidFill>
                <a:latin typeface="Georgia"/>
                <a:ea typeface="Georgia"/>
                <a:cs typeface="Georgia"/>
                <a:sym typeface="Georgia"/>
              </a:rPr>
              <a:t>2025 Consensus Review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p5"/>
          <p:cNvSpPr/>
          <p:nvPr/>
        </p:nvSpPr>
        <p:spPr>
          <a:xfrm>
            <a:off x="640080" y="1344168"/>
            <a:ext cx="2743200" cy="29260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8B4513"/>
              </a:buClr>
              <a:buSzPts val="950"/>
              <a:buFont typeface="Calibri"/>
              <a:buNone/>
            </a:pPr>
            <a:r>
              <a:rPr b="0" i="1" lang="en-US" sz="950" u="none" cap="none" strike="noStrike">
                <a:solidFill>
                  <a:srgbClr val="8B4513"/>
                </a:solidFill>
                <a:latin typeface="Calibri"/>
                <a:ea typeface="Calibri"/>
                <a:cs typeface="Calibri"/>
                <a:sym typeface="Calibri"/>
              </a:rPr>
              <a:t>Maghfour et al., J. Am. Acad. Dermatol. (2025)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p5"/>
          <p:cNvSpPr/>
          <p:nvPr/>
        </p:nvSpPr>
        <p:spPr>
          <a:xfrm>
            <a:off x="3474720" y="1005840"/>
            <a:ext cx="5029200" cy="640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7A6B5E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7A6B5E"/>
                </a:solidFill>
                <a:latin typeface="Calibri"/>
                <a:ea typeface="Calibri"/>
                <a:cs typeface="Calibri"/>
                <a:sym typeface="Calibri"/>
              </a:rPr>
              <a:t>20+ specialists confirmed red light therapy is safe and effective for wound healing, neuropathy, and pattern hair loss.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5"/>
          <p:cNvSpPr/>
          <p:nvPr/>
        </p:nvSpPr>
        <p:spPr>
          <a:xfrm>
            <a:off x="640080" y="1810512"/>
            <a:ext cx="2743200" cy="29260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3F35"/>
              </a:buClr>
              <a:buSzPts val="1300"/>
              <a:buFont typeface="Georgia"/>
              <a:buNone/>
            </a:pPr>
            <a:r>
              <a:rPr b="1" i="0" lang="en-US" sz="1300" u="none" cap="none" strike="noStrike">
                <a:solidFill>
                  <a:srgbClr val="4A3F35"/>
                </a:solidFill>
                <a:latin typeface="Georgia"/>
                <a:ea typeface="Georgia"/>
                <a:cs typeface="Georgia"/>
                <a:sym typeface="Georgia"/>
              </a:rPr>
              <a:t>Skin Rejuvenation Trial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5"/>
          <p:cNvSpPr/>
          <p:nvPr/>
        </p:nvSpPr>
        <p:spPr>
          <a:xfrm>
            <a:off x="640080" y="2148840"/>
            <a:ext cx="2743200" cy="29260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8B4513"/>
              </a:buClr>
              <a:buSzPts val="950"/>
              <a:buFont typeface="Calibri"/>
              <a:buNone/>
            </a:pPr>
            <a:r>
              <a:rPr b="0" i="1" lang="en-US" sz="950" u="none" cap="none" strike="noStrike">
                <a:solidFill>
                  <a:srgbClr val="8B4513"/>
                </a:solidFill>
                <a:latin typeface="Calibri"/>
                <a:ea typeface="Calibri"/>
                <a:cs typeface="Calibri"/>
                <a:sym typeface="Calibri"/>
              </a:rPr>
              <a:t>Wunsch &amp; Matuschka, Photomed. Laser Surg. (2014)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5"/>
          <p:cNvSpPr/>
          <p:nvPr/>
        </p:nvSpPr>
        <p:spPr>
          <a:xfrm>
            <a:off x="3474720" y="1810512"/>
            <a:ext cx="5029200" cy="640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7A6B5E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7A6B5E"/>
                </a:solidFill>
                <a:latin typeface="Calibri"/>
                <a:ea typeface="Calibri"/>
                <a:cs typeface="Calibri"/>
                <a:sym typeface="Calibri"/>
              </a:rPr>
              <a:t>136 volunteers showed significant improvements in skin complexion, wrinkle reduction, and collagen density after 30 sessions.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p5"/>
          <p:cNvSpPr/>
          <p:nvPr/>
        </p:nvSpPr>
        <p:spPr>
          <a:xfrm>
            <a:off x="457200" y="2569464"/>
            <a:ext cx="8229600" cy="749808"/>
          </a:xfrm>
          <a:prstGeom prst="rect">
            <a:avLst/>
          </a:prstGeom>
          <a:solidFill>
            <a:srgbClr val="FFFFFF">
              <a:alpha val="50196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5"/>
          <p:cNvSpPr/>
          <p:nvPr/>
        </p:nvSpPr>
        <p:spPr>
          <a:xfrm>
            <a:off x="640080" y="2615184"/>
            <a:ext cx="2743200" cy="29260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3F35"/>
              </a:buClr>
              <a:buSzPts val="1300"/>
              <a:buFont typeface="Georgia"/>
              <a:buNone/>
            </a:pPr>
            <a:r>
              <a:rPr b="1" i="0" lang="en-US" sz="1300" u="none" cap="none" strike="noStrike">
                <a:solidFill>
                  <a:srgbClr val="4A3F35"/>
                </a:solidFill>
                <a:latin typeface="Georgia"/>
                <a:ea typeface="Georgia"/>
                <a:cs typeface="Georgia"/>
                <a:sym typeface="Georgia"/>
              </a:rPr>
              <a:t>Wound Healing (2024)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5"/>
          <p:cNvSpPr/>
          <p:nvPr/>
        </p:nvSpPr>
        <p:spPr>
          <a:xfrm>
            <a:off x="640080" y="2953512"/>
            <a:ext cx="2743200" cy="29260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8B4513"/>
              </a:buClr>
              <a:buSzPts val="950"/>
              <a:buFont typeface="Calibri"/>
              <a:buNone/>
            </a:pPr>
            <a:r>
              <a:rPr b="0" i="1" lang="en-US" sz="950" u="none" cap="none" strike="noStrike">
                <a:solidFill>
                  <a:srgbClr val="8B4513"/>
                </a:solidFill>
                <a:latin typeface="Calibri"/>
                <a:ea typeface="Calibri"/>
                <a:cs typeface="Calibri"/>
                <a:sym typeface="Calibri"/>
              </a:rPr>
              <a:t>Taha et al. — meta-analysis, 18 randomised trials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5"/>
          <p:cNvSpPr/>
          <p:nvPr/>
        </p:nvSpPr>
        <p:spPr>
          <a:xfrm>
            <a:off x="3474720" y="2615184"/>
            <a:ext cx="5029200" cy="640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7A6B5E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7A6B5E"/>
                </a:solidFill>
                <a:latin typeface="Calibri"/>
                <a:ea typeface="Calibri"/>
                <a:cs typeface="Calibri"/>
                <a:sym typeface="Calibri"/>
              </a:rPr>
              <a:t>Red/infrared light significantly accelerates wound healing. Treated wounds closed faster with less pain.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5"/>
          <p:cNvSpPr/>
          <p:nvPr/>
        </p:nvSpPr>
        <p:spPr>
          <a:xfrm>
            <a:off x="640080" y="3419856"/>
            <a:ext cx="2743200" cy="29260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3F35"/>
              </a:buClr>
              <a:buSzPts val="1300"/>
              <a:buFont typeface="Georgia"/>
              <a:buNone/>
            </a:pPr>
            <a:r>
              <a:rPr b="1" i="0" lang="en-US" sz="1300" u="none" cap="none" strike="noStrike">
                <a:solidFill>
                  <a:srgbClr val="4A3F35"/>
                </a:solidFill>
                <a:latin typeface="Georgia"/>
                <a:ea typeface="Georgia"/>
                <a:cs typeface="Georgia"/>
                <a:sym typeface="Georgia"/>
              </a:rPr>
              <a:t>Pain &amp; Inflammation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5"/>
          <p:cNvSpPr/>
          <p:nvPr/>
        </p:nvSpPr>
        <p:spPr>
          <a:xfrm>
            <a:off x="640080" y="3758184"/>
            <a:ext cx="2743200" cy="29260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8B4513"/>
              </a:buClr>
              <a:buSzPts val="950"/>
              <a:buFont typeface="Calibri"/>
              <a:buNone/>
            </a:pPr>
            <a:r>
              <a:rPr b="0" i="1" lang="en-US" sz="950" u="none" cap="none" strike="noStrike">
                <a:solidFill>
                  <a:srgbClr val="8B4513"/>
                </a:solidFill>
                <a:latin typeface="Calibri"/>
                <a:ea typeface="Calibri"/>
                <a:cs typeface="Calibri"/>
                <a:sym typeface="Calibri"/>
              </a:rPr>
              <a:t>Multiple studies reviewed by UCLA Health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Google Shape;139;p5"/>
          <p:cNvSpPr/>
          <p:nvPr/>
        </p:nvSpPr>
        <p:spPr>
          <a:xfrm>
            <a:off x="3474720" y="3419856"/>
            <a:ext cx="5029200" cy="640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7A6B5E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7A6B5E"/>
                </a:solidFill>
                <a:latin typeface="Calibri"/>
                <a:ea typeface="Calibri"/>
                <a:cs typeface="Calibri"/>
                <a:sym typeface="Calibri"/>
              </a:rPr>
              <a:t>Significant improvements in chronic pain associated with arthritis, inflammation, and musculoskeletal conditions.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5"/>
          <p:cNvSpPr/>
          <p:nvPr/>
        </p:nvSpPr>
        <p:spPr>
          <a:xfrm>
            <a:off x="457200" y="4178808"/>
            <a:ext cx="8229600" cy="749808"/>
          </a:xfrm>
          <a:prstGeom prst="rect">
            <a:avLst/>
          </a:prstGeom>
          <a:solidFill>
            <a:srgbClr val="FFFFFF">
              <a:alpha val="50196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5"/>
          <p:cNvSpPr/>
          <p:nvPr/>
        </p:nvSpPr>
        <p:spPr>
          <a:xfrm>
            <a:off x="640080" y="4224528"/>
            <a:ext cx="2743200" cy="29260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3F35"/>
              </a:buClr>
              <a:buSzPts val="1300"/>
              <a:buFont typeface="Georgia"/>
              <a:buNone/>
            </a:pPr>
            <a:r>
              <a:rPr b="1" i="0" lang="en-US" sz="1300" u="none" cap="none" strike="noStrike">
                <a:solidFill>
                  <a:srgbClr val="4A3F35"/>
                </a:solidFill>
                <a:latin typeface="Georgia"/>
                <a:ea typeface="Georgia"/>
                <a:cs typeface="Georgia"/>
                <a:sym typeface="Georgia"/>
              </a:rPr>
              <a:t>FDA Recognition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Google Shape;142;p5"/>
          <p:cNvSpPr/>
          <p:nvPr/>
        </p:nvSpPr>
        <p:spPr>
          <a:xfrm>
            <a:off x="640080" y="4562856"/>
            <a:ext cx="2743200" cy="29260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8B4513"/>
              </a:buClr>
              <a:buSzPts val="950"/>
              <a:buFont typeface="Calibri"/>
              <a:buNone/>
            </a:pPr>
            <a:r>
              <a:rPr b="0" i="1" lang="en-US" sz="950" u="none" cap="none" strike="noStrike">
                <a:solidFill>
                  <a:srgbClr val="8B4513"/>
                </a:solidFill>
                <a:latin typeface="Calibri"/>
                <a:ea typeface="Calibri"/>
                <a:cs typeface="Calibri"/>
                <a:sym typeface="Calibri"/>
              </a:rPr>
              <a:t>U.S. Food &amp; Drug Administration (2024)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p5"/>
          <p:cNvSpPr/>
          <p:nvPr/>
        </p:nvSpPr>
        <p:spPr>
          <a:xfrm>
            <a:off x="3474720" y="4224528"/>
            <a:ext cx="5029200" cy="640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7A6B5E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7A6B5E"/>
                </a:solidFill>
                <a:latin typeface="Calibri"/>
                <a:ea typeface="Calibri"/>
                <a:cs typeface="Calibri"/>
                <a:sym typeface="Calibri"/>
              </a:rPr>
              <a:t>Approved first red-light device for dry age-related macular degeneration. Multiple devices cleared for skin ageing.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4" name="Google Shape;144;p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161700" y="134200"/>
            <a:ext cx="756550" cy="642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6"/>
          <p:cNvSpPr/>
          <p:nvPr/>
        </p:nvSpPr>
        <p:spPr>
          <a:xfrm>
            <a:off x="914400" y="1645920"/>
            <a:ext cx="731520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4A3F35"/>
              </a:buClr>
              <a:buSzPts val="3400"/>
              <a:buFont typeface="Georgia"/>
              <a:buNone/>
            </a:pPr>
            <a:r>
              <a:rPr b="1" i="0" lang="en-US" sz="3400" u="none" cap="none" strike="noStrike">
                <a:solidFill>
                  <a:srgbClr val="4A3F35"/>
                </a:solidFill>
                <a:latin typeface="Georgia"/>
                <a:ea typeface="Georgia"/>
                <a:cs typeface="Georgia"/>
                <a:sym typeface="Georgia"/>
              </a:rPr>
              <a:t>Experience It at Zenomi</a:t>
            </a:r>
            <a:endParaRPr b="0" i="0" sz="3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" name="Google Shape;151;p6"/>
          <p:cNvSpPr/>
          <p:nvPr/>
        </p:nvSpPr>
        <p:spPr>
          <a:xfrm>
            <a:off x="1371600" y="2377440"/>
            <a:ext cx="64008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7A6B5E"/>
              </a:buClr>
              <a:buSzPts val="1600"/>
              <a:buFont typeface="Calibri"/>
              <a:buNone/>
            </a:pPr>
            <a:r>
              <a:rPr b="0" i="1" lang="en-US" sz="1600" u="none" cap="none" strike="noStrike">
                <a:solidFill>
                  <a:srgbClr val="7A6B5E"/>
                </a:solidFill>
                <a:latin typeface="Calibri"/>
                <a:ea typeface="Calibri"/>
                <a:cs typeface="Calibri"/>
                <a:sym typeface="Calibri"/>
              </a:rPr>
              <a:t>Discover the future of recovery and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7A6B5E"/>
              </a:buClr>
              <a:buSzPts val="1600"/>
              <a:buFont typeface="Calibri"/>
              <a:buNone/>
            </a:pPr>
            <a:r>
              <a:rPr b="0" i="1" lang="en-US" sz="1600" u="none" cap="none" strike="noStrike">
                <a:solidFill>
                  <a:srgbClr val="7A6B5E"/>
                </a:solidFill>
                <a:latin typeface="Calibri"/>
                <a:ea typeface="Calibri"/>
                <a:cs typeface="Calibri"/>
                <a:sym typeface="Calibri"/>
              </a:rPr>
              <a:t>mitochondrial health.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6"/>
          <p:cNvSpPr/>
          <p:nvPr/>
        </p:nvSpPr>
        <p:spPr>
          <a:xfrm>
            <a:off x="2286000" y="3108960"/>
            <a:ext cx="4572000" cy="1463040"/>
          </a:xfrm>
          <a:prstGeom prst="rect">
            <a:avLst/>
          </a:prstGeom>
          <a:solidFill>
            <a:srgbClr val="FFFFFF">
              <a:alpha val="74901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6"/>
          <p:cNvSpPr/>
          <p:nvPr/>
        </p:nvSpPr>
        <p:spPr>
          <a:xfrm>
            <a:off x="2468880" y="3200400"/>
            <a:ext cx="4206240" cy="1280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8B4513"/>
              </a:buClr>
              <a:buSzPts val="1800"/>
              <a:buFont typeface="Georgia"/>
              <a:buNone/>
            </a:pPr>
            <a:r>
              <a:rPr b="1" i="0" lang="en-US" sz="1800" u="none" cap="none" strike="noStrike">
                <a:solidFill>
                  <a:srgbClr val="8B4513"/>
                </a:solidFill>
                <a:latin typeface="Georgia"/>
                <a:ea typeface="Georgia"/>
                <a:cs typeface="Georgia"/>
                <a:sym typeface="Georgia"/>
              </a:rPr>
              <a:t>Red Light Therapy Evening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4A3F35"/>
              </a:buClr>
              <a:buSzPts val="1500"/>
              <a:buFont typeface="Georgia"/>
              <a:buNone/>
            </a:pPr>
            <a:r>
              <a:rPr b="0" i="0" lang="en-US" sz="1500" u="none" cap="none" strike="noStrike">
                <a:solidFill>
                  <a:srgbClr val="4A3F35"/>
                </a:solidFill>
                <a:latin typeface="Georgia"/>
                <a:ea typeface="Georgia"/>
                <a:cs typeface="Georgia"/>
                <a:sym typeface="Georgia"/>
              </a:rPr>
              <a:t>Date: April 9th, 2026  |  6:30 PM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7A6B5E"/>
              </a:buClr>
              <a:buSzPts val="1400"/>
              <a:buFont typeface="Georgia"/>
              <a:buNone/>
            </a:pPr>
            <a:r>
              <a:rPr b="0" i="0" lang="en-US" sz="1400" u="none" cap="none" strike="noStrike">
                <a:solidFill>
                  <a:srgbClr val="7A6B5E"/>
                </a:solidFill>
                <a:latin typeface="Georgia"/>
                <a:ea typeface="Georgia"/>
                <a:cs typeface="Georgia"/>
                <a:sym typeface="Georgia"/>
              </a:rPr>
              <a:t>Zenomi, Baarerstrasse 86, 6300 Zug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4" name="Google Shape;154;p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435250" y="91425"/>
            <a:ext cx="1723718" cy="14630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55" name="Google Shape;155;p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-77675" y="-806502"/>
            <a:ext cx="2743200" cy="375920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2026-03-28T13:12:28Z</dcterms:created>
  <dc:creator>Zenomi Pilates Studio</dc:creator>
</cp:coreProperties>
</file>