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6858000" cx="12192000"/>
  <p:notesSz cx="6858000" cy="12192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8" roundtripDataSignature="AMtx7mhS/iNgYiStyfEZZQ59MMTtZqV+w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18" Type="http://customschemas.google.com/relationships/presentationmetadata" Target="meta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9" name="Google Shape;409;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0" name="Google Shape;410;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7" name="Shape 457"/>
        <p:cNvGrpSpPr/>
        <p:nvPr/>
      </p:nvGrpSpPr>
      <p:grpSpPr>
        <a:xfrm>
          <a:off x="0" y="0"/>
          <a:ext cx="0" cy="0"/>
          <a:chOff x="0" y="0"/>
          <a:chExt cx="0" cy="0"/>
        </a:xfrm>
      </p:grpSpPr>
      <p:sp>
        <p:nvSpPr>
          <p:cNvPr id="458" name="Google Shape;458;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9" name="Google Shape;459;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0" name="Google Shape;460;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6" name="Shape 516"/>
        <p:cNvGrpSpPr/>
        <p:nvPr/>
      </p:nvGrpSpPr>
      <p:grpSpPr>
        <a:xfrm>
          <a:off x="0" y="0"/>
          <a:ext cx="0" cy="0"/>
          <a:chOff x="0" y="0"/>
          <a:chExt cx="0" cy="0"/>
        </a:xfrm>
      </p:grpSpPr>
      <p:sp>
        <p:nvSpPr>
          <p:cNvPr id="517" name="Google Shape;51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8" name="Google Shape;518;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9" name="Google Shape;519;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6" name="Shape 546"/>
        <p:cNvGrpSpPr/>
        <p:nvPr/>
      </p:nvGrpSpPr>
      <p:grpSpPr>
        <a:xfrm>
          <a:off x="0" y="0"/>
          <a:ext cx="0" cy="0"/>
          <a:chOff x="0" y="0"/>
          <a:chExt cx="0" cy="0"/>
        </a:xfrm>
      </p:grpSpPr>
      <p:sp>
        <p:nvSpPr>
          <p:cNvPr id="547" name="Google Shape;547;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48" name="Google Shape;548;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9" name="Google Shape;549;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 name="Shape 24"/>
        <p:cNvGrpSpPr/>
        <p:nvPr/>
      </p:nvGrpSpPr>
      <p:grpSpPr>
        <a:xfrm>
          <a:off x="0" y="0"/>
          <a:ext cx="0" cy="0"/>
          <a:chOff x="0" y="0"/>
          <a:chExt cx="0" cy="0"/>
        </a:xfrm>
      </p:grpSpPr>
      <p:sp>
        <p:nvSpPr>
          <p:cNvPr id="25" name="Google Shape;2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 name="Google Shape;26;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 name="Google Shape;27;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5" name="Google Shape;55;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 name="Google Shape;56;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3" name="Google Shape;113;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9" name="Google Shape;159;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9" name="Google Shape;209;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0" name="Google Shape;210;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9" name="Google Shape;259;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9" name="Google Shape;309;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0" name="Google Shape;310;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9" name="Google Shape;359;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0" name="Google Shape;360;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png"/><Relationship Id="rId4" Type="http://schemas.openxmlformats.org/officeDocument/2006/relationships/image" Target="../media/image4.png"/><Relationship Id="rId5" Type="http://schemas.openxmlformats.org/officeDocument/2006/relationships/image" Target="../media/image14.png"/><Relationship Id="rId6"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45.png"/><Relationship Id="rId5" Type="http://schemas.openxmlformats.org/officeDocument/2006/relationships/image" Target="../media/image61.png"/><Relationship Id="rId6" Type="http://schemas.openxmlformats.org/officeDocument/2006/relationships/image" Target="../media/image15.png"/><Relationship Id="rId7" Type="http://schemas.openxmlformats.org/officeDocument/2006/relationships/image" Target="../media/image9.png"/><Relationship Id="rId8" Type="http://schemas.openxmlformats.org/officeDocument/2006/relationships/image" Target="../media/image2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0.png"/><Relationship Id="rId4" Type="http://schemas.openxmlformats.org/officeDocument/2006/relationships/image" Target="../media/image4.png"/><Relationship Id="rId11" Type="http://schemas.openxmlformats.org/officeDocument/2006/relationships/image" Target="../media/image61.png"/><Relationship Id="rId10" Type="http://schemas.openxmlformats.org/officeDocument/2006/relationships/image" Target="../media/image71.png"/><Relationship Id="rId9" Type="http://schemas.openxmlformats.org/officeDocument/2006/relationships/image" Target="../media/image68.png"/><Relationship Id="rId5" Type="http://schemas.openxmlformats.org/officeDocument/2006/relationships/image" Target="../media/image35.png"/><Relationship Id="rId6" Type="http://schemas.openxmlformats.org/officeDocument/2006/relationships/image" Target="../media/image21.png"/><Relationship Id="rId7" Type="http://schemas.openxmlformats.org/officeDocument/2006/relationships/image" Target="../media/image47.png"/><Relationship Id="rId8" Type="http://schemas.openxmlformats.org/officeDocument/2006/relationships/image" Target="../media/image3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0.png"/><Relationship Id="rId4" Type="http://schemas.openxmlformats.org/officeDocument/2006/relationships/image" Target="../media/image4.png"/><Relationship Id="rId5" Type="http://schemas.openxmlformats.org/officeDocument/2006/relationships/image" Target="../media/image70.png"/><Relationship Id="rId6" Type="http://schemas.openxmlformats.org/officeDocument/2006/relationships/image" Target="../media/image3.png"/><Relationship Id="rId7" Type="http://schemas.openxmlformats.org/officeDocument/2006/relationships/image" Target="../media/image73.png"/><Relationship Id="rId8" Type="http://schemas.openxmlformats.org/officeDocument/2006/relationships/image" Target="../media/image4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0.png"/><Relationship Id="rId4" Type="http://schemas.openxmlformats.org/officeDocument/2006/relationships/image" Target="../media/image14.png"/><Relationship Id="rId5"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0.png"/><Relationship Id="rId4" Type="http://schemas.openxmlformats.org/officeDocument/2006/relationships/image" Target="../media/image4.png"/><Relationship Id="rId5" Type="http://schemas.openxmlformats.org/officeDocument/2006/relationships/image" Target="../media/image44.png"/><Relationship Id="rId6" Type="http://schemas.openxmlformats.org/officeDocument/2006/relationships/image" Target="../media/image3.png"/><Relationship Id="rId7" Type="http://schemas.openxmlformats.org/officeDocument/2006/relationships/image" Target="../media/image1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0.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45.png"/><Relationship Id="rId5" Type="http://schemas.openxmlformats.org/officeDocument/2006/relationships/image" Target="../media/image35.png"/><Relationship Id="rId6" Type="http://schemas.openxmlformats.org/officeDocument/2006/relationships/image" Target="../media/image15.png"/><Relationship Id="rId7" Type="http://schemas.openxmlformats.org/officeDocument/2006/relationships/image" Target="../media/image9.png"/><Relationship Id="rId8" Type="http://schemas.openxmlformats.org/officeDocument/2006/relationships/image" Target="../media/image2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45.png"/><Relationship Id="rId5" Type="http://schemas.openxmlformats.org/officeDocument/2006/relationships/image" Target="../media/image21.png"/><Relationship Id="rId6" Type="http://schemas.openxmlformats.org/officeDocument/2006/relationships/image" Target="../media/image15.png"/><Relationship Id="rId7" Type="http://schemas.openxmlformats.org/officeDocument/2006/relationships/image" Target="../media/image9.png"/><Relationship Id="rId8" Type="http://schemas.openxmlformats.org/officeDocument/2006/relationships/image" Target="../media/image2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45.png"/><Relationship Id="rId5" Type="http://schemas.openxmlformats.org/officeDocument/2006/relationships/image" Target="../media/image47.png"/><Relationship Id="rId6" Type="http://schemas.openxmlformats.org/officeDocument/2006/relationships/image" Target="../media/image15.png"/><Relationship Id="rId7" Type="http://schemas.openxmlformats.org/officeDocument/2006/relationships/image" Target="../media/image9.png"/><Relationship Id="rId8" Type="http://schemas.openxmlformats.org/officeDocument/2006/relationships/image" Target="../media/image2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45.png"/><Relationship Id="rId5" Type="http://schemas.openxmlformats.org/officeDocument/2006/relationships/image" Target="../media/image34.png"/><Relationship Id="rId6" Type="http://schemas.openxmlformats.org/officeDocument/2006/relationships/image" Target="../media/image15.png"/><Relationship Id="rId7" Type="http://schemas.openxmlformats.org/officeDocument/2006/relationships/image" Target="../media/image9.png"/><Relationship Id="rId8" Type="http://schemas.openxmlformats.org/officeDocument/2006/relationships/image" Target="../media/image2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45.png"/><Relationship Id="rId5" Type="http://schemas.openxmlformats.org/officeDocument/2006/relationships/image" Target="../media/image68.png"/><Relationship Id="rId6" Type="http://schemas.openxmlformats.org/officeDocument/2006/relationships/image" Target="../media/image15.png"/><Relationship Id="rId7" Type="http://schemas.openxmlformats.org/officeDocument/2006/relationships/image" Target="../media/image9.png"/><Relationship Id="rId8" Type="http://schemas.openxmlformats.org/officeDocument/2006/relationships/image" Target="../media/image2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45.png"/><Relationship Id="rId5" Type="http://schemas.openxmlformats.org/officeDocument/2006/relationships/image" Target="../media/image71.png"/><Relationship Id="rId6" Type="http://schemas.openxmlformats.org/officeDocument/2006/relationships/image" Target="../media/image15.png"/><Relationship Id="rId7" Type="http://schemas.openxmlformats.org/officeDocument/2006/relationships/image" Target="../media/image9.png"/><Relationship Id="rId8"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 name="Shape 15"/>
        <p:cNvGrpSpPr/>
        <p:nvPr/>
      </p:nvGrpSpPr>
      <p:grpSpPr>
        <a:xfrm>
          <a:off x="0" y="0"/>
          <a:ext cx="0" cy="0"/>
          <a:chOff x="0" y="0"/>
          <a:chExt cx="0" cy="0"/>
        </a:xfrm>
      </p:grpSpPr>
      <p:pic>
        <p:nvPicPr>
          <p:cNvPr descr="/home/claude/assets/zenomi_logo.png" id="16" name="Google Shape;16;p1"/>
          <p:cNvPicPr preferRelativeResize="0"/>
          <p:nvPr/>
        </p:nvPicPr>
        <p:blipFill rotWithShape="1">
          <a:blip r:embed="rId4">
            <a:alphaModFix/>
          </a:blip>
          <a:srcRect b="0" l="0" r="0" t="0"/>
          <a:stretch/>
        </p:blipFill>
        <p:spPr>
          <a:xfrm>
            <a:off x="4907128" y="320040"/>
            <a:ext cx="2377440" cy="2148840"/>
          </a:xfrm>
          <a:prstGeom prst="rect">
            <a:avLst/>
          </a:prstGeom>
          <a:noFill/>
          <a:ln>
            <a:noFill/>
          </a:ln>
        </p:spPr>
      </p:pic>
      <p:sp>
        <p:nvSpPr>
          <p:cNvPr id="17" name="Google Shape;17;p1"/>
          <p:cNvSpPr/>
          <p:nvPr/>
        </p:nvSpPr>
        <p:spPr>
          <a:xfrm>
            <a:off x="548640" y="2606040"/>
            <a:ext cx="11094415" cy="64008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5A4636"/>
              </a:buClr>
              <a:buSzPts val="3800"/>
              <a:buFont typeface="Cambria"/>
              <a:buNone/>
            </a:pPr>
            <a:r>
              <a:rPr b="0" i="0" lang="en-US" sz="3800" u="none" cap="none" strike="noStrike">
                <a:solidFill>
                  <a:srgbClr val="5A4636"/>
                </a:solidFill>
                <a:latin typeface="Cambria"/>
                <a:ea typeface="Cambria"/>
                <a:cs typeface="Cambria"/>
                <a:sym typeface="Cambria"/>
              </a:rPr>
              <a:t>KNOW YOUR</a:t>
            </a:r>
            <a:endParaRPr b="0" i="0" sz="3800" u="none" cap="none" strike="noStrike">
              <a:solidFill>
                <a:schemeClr val="dk1"/>
              </a:solidFill>
              <a:latin typeface="Calibri"/>
              <a:ea typeface="Calibri"/>
              <a:cs typeface="Calibri"/>
              <a:sym typeface="Calibri"/>
            </a:endParaRPr>
          </a:p>
        </p:txBody>
      </p:sp>
      <p:sp>
        <p:nvSpPr>
          <p:cNvPr id="18" name="Google Shape;18;p1"/>
          <p:cNvSpPr/>
          <p:nvPr/>
        </p:nvSpPr>
        <p:spPr>
          <a:xfrm>
            <a:off x="548640" y="3246120"/>
            <a:ext cx="11094415" cy="9144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B2D22"/>
              </a:buClr>
              <a:buSzPts val="7200"/>
              <a:buFont typeface="Cambria"/>
              <a:buNone/>
            </a:pPr>
            <a:r>
              <a:rPr b="1" i="0" lang="en-US" sz="7200" u="none" cap="none" strike="noStrike">
                <a:solidFill>
                  <a:srgbClr val="3B2D22"/>
                </a:solidFill>
                <a:latin typeface="Cambria"/>
                <a:ea typeface="Cambria"/>
                <a:cs typeface="Cambria"/>
                <a:sym typeface="Cambria"/>
              </a:rPr>
              <a:t>BIOMARKERS</a:t>
            </a:r>
            <a:endParaRPr b="0" i="0" sz="7200" u="none" cap="none" strike="noStrike">
              <a:solidFill>
                <a:schemeClr val="dk1"/>
              </a:solidFill>
              <a:latin typeface="Calibri"/>
              <a:ea typeface="Calibri"/>
              <a:cs typeface="Calibri"/>
              <a:sym typeface="Calibri"/>
            </a:endParaRPr>
          </a:p>
        </p:txBody>
      </p:sp>
      <p:cxnSp>
        <p:nvCxnSpPr>
          <p:cNvPr id="19" name="Google Shape;19;p1"/>
          <p:cNvCxnSpPr/>
          <p:nvPr/>
        </p:nvCxnSpPr>
        <p:spPr>
          <a:xfrm>
            <a:off x="3809848" y="4251960"/>
            <a:ext cx="4572000" cy="0"/>
          </a:xfrm>
          <a:prstGeom prst="straightConnector1">
            <a:avLst/>
          </a:prstGeom>
          <a:noFill/>
          <a:ln cap="flat" cmpd="sng" w="19050">
            <a:solidFill>
              <a:srgbClr val="A8492C"/>
            </a:solidFill>
            <a:prstDash val="solid"/>
            <a:round/>
            <a:headEnd len="sm" w="sm" type="none"/>
            <a:tailEnd len="sm" w="sm" type="none"/>
          </a:ln>
        </p:spPr>
      </p:cxnSp>
      <p:sp>
        <p:nvSpPr>
          <p:cNvPr id="20" name="Google Shape;20;p1"/>
          <p:cNvSpPr/>
          <p:nvPr/>
        </p:nvSpPr>
        <p:spPr>
          <a:xfrm>
            <a:off x="548640" y="4370832"/>
            <a:ext cx="11094415"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5A4636"/>
              </a:buClr>
              <a:buSzPts val="1800"/>
              <a:buFont typeface="Cambria"/>
              <a:buNone/>
            </a:pPr>
            <a:r>
              <a:rPr b="0" i="1" lang="en-US" sz="1800" u="none" cap="none" strike="noStrike">
                <a:solidFill>
                  <a:srgbClr val="5A4636"/>
                </a:solidFill>
                <a:latin typeface="Cambria"/>
                <a:ea typeface="Cambria"/>
                <a:cs typeface="Cambria"/>
                <a:sym typeface="Cambria"/>
              </a:rPr>
              <a:t>7 tests your doctor won't order — but you should ask for</a:t>
            </a:r>
            <a:endParaRPr b="0" i="0" sz="1800" u="none" cap="none" strike="noStrike">
              <a:solidFill>
                <a:schemeClr val="dk1"/>
              </a:solidFill>
              <a:latin typeface="Calibri"/>
              <a:ea typeface="Calibri"/>
              <a:cs typeface="Calibri"/>
              <a:sym typeface="Calibri"/>
            </a:endParaRPr>
          </a:p>
        </p:txBody>
      </p:sp>
      <p:sp>
        <p:nvSpPr>
          <p:cNvPr id="21" name="Google Shape;21;p1"/>
          <p:cNvSpPr/>
          <p:nvPr/>
        </p:nvSpPr>
        <p:spPr>
          <a:xfrm>
            <a:off x="548640" y="6537960"/>
            <a:ext cx="11094415" cy="2743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7A6651"/>
              </a:buClr>
              <a:buSzPts val="1000"/>
              <a:buFont typeface="Calibri"/>
              <a:buNone/>
            </a:pPr>
            <a:r>
              <a:rPr b="0" i="1" lang="en-US" sz="1000" u="none" cap="none" strike="noStrike">
                <a:solidFill>
                  <a:srgbClr val="7A6651"/>
                </a:solidFill>
                <a:latin typeface="Calibri"/>
                <a:ea typeface="Calibri"/>
                <a:cs typeface="Calibri"/>
                <a:sym typeface="Calibri"/>
              </a:rPr>
              <a:t>Based on educational content by </a:t>
            </a:r>
            <a:r>
              <a:rPr b="1" i="1" lang="en-US" sz="1000" u="none" cap="none" strike="noStrike">
                <a:solidFill>
                  <a:srgbClr val="3B2D22"/>
                </a:solidFill>
                <a:latin typeface="Calibri"/>
                <a:ea typeface="Calibri"/>
                <a:cs typeface="Calibri"/>
                <a:sym typeface="Calibri"/>
              </a:rPr>
              <a:t>Dr. med. Asmira Husić Mulabećirović</a:t>
            </a:r>
            <a:r>
              <a:rPr b="0" i="1" lang="en-US" sz="1000" u="none" cap="none" strike="noStrike">
                <a:solidFill>
                  <a:srgbClr val="7A6651"/>
                </a:solidFill>
                <a:latin typeface="Calibri"/>
                <a:ea typeface="Calibri"/>
                <a:cs typeface="Calibri"/>
                <a:sym typeface="Calibri"/>
              </a:rPr>
              <a:t>  ·  biologijatrajanja.com</a:t>
            </a:r>
            <a:endParaRPr b="0" i="0" sz="1000" u="none" cap="none" strike="noStrike">
              <a:solidFill>
                <a:schemeClr val="dk1"/>
              </a:solidFill>
              <a:latin typeface="Calibri"/>
              <a:ea typeface="Calibri"/>
              <a:cs typeface="Calibri"/>
              <a:sym typeface="Calibri"/>
            </a:endParaRPr>
          </a:p>
        </p:txBody>
      </p:sp>
      <p:pic>
        <p:nvPicPr>
          <p:cNvPr descr="template_flowers.png" id="22" name="Google Shape;22;p1"/>
          <p:cNvPicPr preferRelativeResize="0"/>
          <p:nvPr/>
        </p:nvPicPr>
        <p:blipFill rotWithShape="1">
          <a:blip r:embed="rId5">
            <a:alphaModFix/>
          </a:blip>
          <a:srcRect b="0" l="0" r="-7968" t="0"/>
          <a:stretch/>
        </p:blipFill>
        <p:spPr>
          <a:xfrm>
            <a:off x="396376" y="-697175"/>
            <a:ext cx="3502151" cy="4453424"/>
          </a:xfrm>
          <a:prstGeom prst="rect">
            <a:avLst/>
          </a:prstGeom>
          <a:noFill/>
          <a:ln>
            <a:noFill/>
          </a:ln>
        </p:spPr>
      </p:pic>
      <p:pic>
        <p:nvPicPr>
          <p:cNvPr id="23" name="Google Shape;23;p1"/>
          <p:cNvPicPr preferRelativeResize="0"/>
          <p:nvPr/>
        </p:nvPicPr>
        <p:blipFill>
          <a:blip r:embed="rId6">
            <a:alphaModFix/>
          </a:blip>
          <a:stretch>
            <a:fillRect/>
          </a:stretch>
        </p:blipFill>
        <p:spPr>
          <a:xfrm>
            <a:off x="4539050" y="4882412"/>
            <a:ext cx="2846501" cy="160115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11" name="Shape 411"/>
        <p:cNvGrpSpPr/>
        <p:nvPr/>
      </p:nvGrpSpPr>
      <p:grpSpPr>
        <a:xfrm>
          <a:off x="0" y="0"/>
          <a:ext cx="0" cy="0"/>
          <a:chOff x="0" y="0"/>
          <a:chExt cx="0" cy="0"/>
        </a:xfrm>
      </p:grpSpPr>
      <p:pic>
        <p:nvPicPr>
          <p:cNvPr descr="/home/claude/assets/zenomi_logo.png" id="412" name="Google Shape;412;p10"/>
          <p:cNvPicPr preferRelativeResize="0"/>
          <p:nvPr/>
        </p:nvPicPr>
        <p:blipFill rotWithShape="1">
          <a:blip r:embed="rId4">
            <a:alphaModFix/>
          </a:blip>
          <a:srcRect b="0" l="0" r="0" t="0"/>
          <a:stretch/>
        </p:blipFill>
        <p:spPr>
          <a:xfrm>
            <a:off x="10911535" y="228600"/>
            <a:ext cx="960120" cy="868680"/>
          </a:xfrm>
          <a:prstGeom prst="rect">
            <a:avLst/>
          </a:prstGeom>
          <a:noFill/>
          <a:ln>
            <a:noFill/>
          </a:ln>
        </p:spPr>
      </p:pic>
      <p:sp>
        <p:nvSpPr>
          <p:cNvPr id="413" name="Google Shape;413;p10"/>
          <p:cNvSpPr/>
          <p:nvPr/>
        </p:nvSpPr>
        <p:spPr>
          <a:xfrm>
            <a:off x="502920" y="411480"/>
            <a:ext cx="777240" cy="777240"/>
          </a:xfrm>
          <a:prstGeom prst="ellipse">
            <a:avLst/>
          </a:prstGeom>
          <a:solidFill>
            <a:srgbClr val="A8492C"/>
          </a:solidFill>
          <a:ln cap="flat" cmpd="sng" w="12700">
            <a:solidFill>
              <a:srgbClr val="A849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4" name="Google Shape;414;p10"/>
          <p:cNvSpPr/>
          <p:nvPr/>
        </p:nvSpPr>
        <p:spPr>
          <a:xfrm>
            <a:off x="502920" y="411480"/>
            <a:ext cx="777240" cy="7772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3600"/>
              <a:buFont typeface="Cambria"/>
              <a:buNone/>
            </a:pPr>
            <a:r>
              <a:rPr b="1" i="0" lang="en-US" sz="3600" u="none" cap="none" strike="noStrike">
                <a:solidFill>
                  <a:srgbClr val="FFFFFF"/>
                </a:solidFill>
                <a:latin typeface="Cambria"/>
                <a:ea typeface="Cambria"/>
                <a:cs typeface="Cambria"/>
                <a:sym typeface="Cambria"/>
              </a:rPr>
              <a:t>7</a:t>
            </a:r>
            <a:endParaRPr b="0" i="0" sz="3600" u="none" cap="none" strike="noStrike">
              <a:solidFill>
                <a:schemeClr val="dk1"/>
              </a:solidFill>
              <a:latin typeface="Calibri"/>
              <a:ea typeface="Calibri"/>
              <a:cs typeface="Calibri"/>
              <a:sym typeface="Calibri"/>
            </a:endParaRPr>
          </a:p>
        </p:txBody>
      </p:sp>
      <p:sp>
        <p:nvSpPr>
          <p:cNvPr id="415" name="Google Shape;415;p10"/>
          <p:cNvSpPr/>
          <p:nvPr/>
        </p:nvSpPr>
        <p:spPr>
          <a:xfrm>
            <a:off x="1417320" y="411480"/>
            <a:ext cx="3657600" cy="292608"/>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A8492C"/>
              </a:buClr>
              <a:buSzPts val="1000"/>
              <a:buFont typeface="Calibri"/>
              <a:buNone/>
            </a:pPr>
            <a:r>
              <a:rPr b="1" i="0" lang="en-US" sz="1000" u="none" cap="none" strike="noStrike">
                <a:solidFill>
                  <a:srgbClr val="A8492C"/>
                </a:solidFill>
                <a:latin typeface="Calibri"/>
                <a:ea typeface="Calibri"/>
                <a:cs typeface="Calibri"/>
                <a:sym typeface="Calibri"/>
              </a:rPr>
              <a:t>BIOMARKER</a:t>
            </a:r>
            <a:endParaRPr b="0" i="0" sz="1000" u="none" cap="none" strike="noStrike">
              <a:solidFill>
                <a:schemeClr val="dk1"/>
              </a:solidFill>
              <a:latin typeface="Calibri"/>
              <a:ea typeface="Calibri"/>
              <a:cs typeface="Calibri"/>
              <a:sym typeface="Calibri"/>
            </a:endParaRPr>
          </a:p>
        </p:txBody>
      </p:sp>
      <p:sp>
        <p:nvSpPr>
          <p:cNvPr id="416" name="Google Shape;416;p10"/>
          <p:cNvSpPr/>
          <p:nvPr/>
        </p:nvSpPr>
        <p:spPr>
          <a:xfrm>
            <a:off x="1417320" y="713232"/>
            <a:ext cx="777240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3200"/>
              <a:buFont typeface="Cambria"/>
              <a:buNone/>
            </a:pPr>
            <a:r>
              <a:rPr b="1" i="0" lang="en-US" sz="3200" u="none" cap="none" strike="noStrike">
                <a:solidFill>
                  <a:srgbClr val="3B2D22"/>
                </a:solidFill>
                <a:latin typeface="Cambria"/>
                <a:ea typeface="Cambria"/>
                <a:cs typeface="Cambria"/>
                <a:sym typeface="Cambria"/>
              </a:rPr>
              <a:t>TG / HDL ratio</a:t>
            </a:r>
            <a:endParaRPr b="0" i="0" sz="3200" u="none" cap="none" strike="noStrike">
              <a:solidFill>
                <a:schemeClr val="dk1"/>
              </a:solidFill>
              <a:latin typeface="Calibri"/>
              <a:ea typeface="Calibri"/>
              <a:cs typeface="Calibri"/>
              <a:sym typeface="Calibri"/>
            </a:endParaRPr>
          </a:p>
        </p:txBody>
      </p:sp>
      <p:sp>
        <p:nvSpPr>
          <p:cNvPr id="417" name="Google Shape;417;p10"/>
          <p:cNvSpPr/>
          <p:nvPr/>
        </p:nvSpPr>
        <p:spPr>
          <a:xfrm>
            <a:off x="1417320" y="1207008"/>
            <a:ext cx="7772400"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1200"/>
              <a:buFont typeface="Calibri"/>
              <a:buNone/>
            </a:pPr>
            <a:r>
              <a:rPr b="0" i="1" lang="en-US" sz="1200" u="none" cap="none" strike="noStrike">
                <a:solidFill>
                  <a:srgbClr val="7A6651"/>
                </a:solidFill>
                <a:latin typeface="Calibri"/>
                <a:ea typeface="Calibri"/>
                <a:cs typeface="Calibri"/>
                <a:sym typeface="Calibri"/>
              </a:rPr>
              <a:t>Triglycerides ÷ HDL  ·  the free insulin-resistance signal</a:t>
            </a:r>
            <a:endParaRPr b="0" i="0" sz="1200" u="none" cap="none" strike="noStrike">
              <a:solidFill>
                <a:schemeClr val="dk1"/>
              </a:solidFill>
              <a:latin typeface="Calibri"/>
              <a:ea typeface="Calibri"/>
              <a:cs typeface="Calibri"/>
              <a:sym typeface="Calibri"/>
            </a:endParaRPr>
          </a:p>
        </p:txBody>
      </p:sp>
      <p:sp>
        <p:nvSpPr>
          <p:cNvPr id="418" name="Google Shape;418;p10"/>
          <p:cNvSpPr/>
          <p:nvPr/>
        </p:nvSpPr>
        <p:spPr>
          <a:xfrm>
            <a:off x="9402775" y="594360"/>
            <a:ext cx="777240" cy="77724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19" name="Google Shape;419;p10"/>
          <p:cNvPicPr preferRelativeResize="0"/>
          <p:nvPr/>
        </p:nvPicPr>
        <p:blipFill rotWithShape="1">
          <a:blip r:embed="rId5">
            <a:alphaModFix/>
          </a:blip>
          <a:srcRect b="0" l="0" r="0" t="0"/>
          <a:stretch/>
        </p:blipFill>
        <p:spPr>
          <a:xfrm>
            <a:off x="9539935" y="722376"/>
            <a:ext cx="502920" cy="502920"/>
          </a:xfrm>
          <a:prstGeom prst="rect">
            <a:avLst/>
          </a:prstGeom>
          <a:noFill/>
          <a:ln>
            <a:noFill/>
          </a:ln>
        </p:spPr>
      </p:pic>
      <p:sp>
        <p:nvSpPr>
          <p:cNvPr id="420" name="Google Shape;420;p10"/>
          <p:cNvSpPr/>
          <p:nvPr/>
        </p:nvSpPr>
        <p:spPr>
          <a:xfrm>
            <a:off x="54864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21" name="Google Shape;421;p10"/>
          <p:cNvPicPr preferRelativeResize="0"/>
          <p:nvPr/>
        </p:nvPicPr>
        <p:blipFill rotWithShape="1">
          <a:blip r:embed="rId6">
            <a:alphaModFix/>
          </a:blip>
          <a:srcRect b="0" l="0" r="0" t="0"/>
          <a:stretch/>
        </p:blipFill>
        <p:spPr>
          <a:xfrm>
            <a:off x="621792" y="1856232"/>
            <a:ext cx="237744" cy="237744"/>
          </a:xfrm>
          <a:prstGeom prst="rect">
            <a:avLst/>
          </a:prstGeom>
          <a:noFill/>
          <a:ln>
            <a:noFill/>
          </a:ln>
        </p:spPr>
      </p:pic>
      <p:sp>
        <p:nvSpPr>
          <p:cNvPr id="422" name="Google Shape;422;p10"/>
          <p:cNvSpPr/>
          <p:nvPr/>
        </p:nvSpPr>
        <p:spPr>
          <a:xfrm>
            <a:off x="105156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What it measures</a:t>
            </a:r>
            <a:endParaRPr b="0" i="0" sz="1400" u="none" cap="none" strike="noStrike">
              <a:solidFill>
                <a:schemeClr val="dk1"/>
              </a:solidFill>
              <a:latin typeface="Calibri"/>
              <a:ea typeface="Calibri"/>
              <a:cs typeface="Calibri"/>
              <a:sym typeface="Calibri"/>
            </a:endParaRPr>
          </a:p>
        </p:txBody>
      </p:sp>
      <p:sp>
        <p:nvSpPr>
          <p:cNvPr id="423" name="Google Shape;423;p10"/>
          <p:cNvSpPr/>
          <p:nvPr/>
        </p:nvSpPr>
        <p:spPr>
          <a:xfrm>
            <a:off x="54864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The TG/HDL ratio is a simple division — your triglycerides divided by your HDL cholesterol. It costs nothing extra: anyone who has ever done a lipid panel already has the two numbers needed. Most labs and most doctors don't compute it.</a:t>
            </a:r>
            <a:endParaRPr b="0" i="0" sz="1200" u="none" cap="none" strike="noStrike">
              <a:solidFill>
                <a:schemeClr val="dk1"/>
              </a:solidFill>
              <a:latin typeface="Calibri"/>
              <a:ea typeface="Calibri"/>
              <a:cs typeface="Calibri"/>
              <a:sym typeface="Calibri"/>
            </a:endParaRPr>
          </a:p>
        </p:txBody>
      </p:sp>
      <p:sp>
        <p:nvSpPr>
          <p:cNvPr id="424" name="Google Shape;424;p10"/>
          <p:cNvSpPr/>
          <p:nvPr/>
        </p:nvSpPr>
        <p:spPr>
          <a:xfrm>
            <a:off x="635508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25" name="Google Shape;425;p10"/>
          <p:cNvPicPr preferRelativeResize="0"/>
          <p:nvPr/>
        </p:nvPicPr>
        <p:blipFill rotWithShape="1">
          <a:blip r:embed="rId7">
            <a:alphaModFix/>
          </a:blip>
          <a:srcRect b="0" l="0" r="0" t="0"/>
          <a:stretch/>
        </p:blipFill>
        <p:spPr>
          <a:xfrm>
            <a:off x="6428232" y="1856232"/>
            <a:ext cx="237744" cy="237744"/>
          </a:xfrm>
          <a:prstGeom prst="rect">
            <a:avLst/>
          </a:prstGeom>
          <a:noFill/>
          <a:ln>
            <a:noFill/>
          </a:ln>
        </p:spPr>
      </p:pic>
      <p:sp>
        <p:nvSpPr>
          <p:cNvPr id="426" name="Google Shape;426;p10"/>
          <p:cNvSpPr/>
          <p:nvPr/>
        </p:nvSpPr>
        <p:spPr>
          <a:xfrm>
            <a:off x="685800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Why it matters</a:t>
            </a:r>
            <a:endParaRPr b="0" i="0" sz="1400" u="none" cap="none" strike="noStrike">
              <a:solidFill>
                <a:schemeClr val="dk1"/>
              </a:solidFill>
              <a:latin typeface="Calibri"/>
              <a:ea typeface="Calibri"/>
              <a:cs typeface="Calibri"/>
              <a:sym typeface="Calibri"/>
            </a:endParaRPr>
          </a:p>
        </p:txBody>
      </p:sp>
      <p:sp>
        <p:nvSpPr>
          <p:cNvPr id="427" name="Google Shape;427;p10"/>
          <p:cNvSpPr/>
          <p:nvPr/>
        </p:nvSpPr>
        <p:spPr>
          <a:xfrm>
            <a:off x="635508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It's the cleanest, simplest surrogate marker for insulin resistance — the metabolic state that precedes type 2 diabetes by 10–15 years and quietly accelerates atherosclerosis. A high ratio also flags small, dense LDL particles ('Pattern B'), which slip into arterial walls more easily. Powerful for people with normal LDL but hidden metabolic dysfunction (PCOS, fatty liver, family history of diabetes, sedentary lifestyle).</a:t>
            </a:r>
            <a:endParaRPr b="0" i="0" sz="1200" u="none" cap="none" strike="noStrike">
              <a:solidFill>
                <a:schemeClr val="dk1"/>
              </a:solidFill>
              <a:latin typeface="Calibri"/>
              <a:ea typeface="Calibri"/>
              <a:cs typeface="Calibri"/>
              <a:sym typeface="Calibri"/>
            </a:endParaRPr>
          </a:p>
        </p:txBody>
      </p:sp>
      <p:sp>
        <p:nvSpPr>
          <p:cNvPr id="428" name="Google Shape;428;p10"/>
          <p:cNvSpPr/>
          <p:nvPr/>
        </p:nvSpPr>
        <p:spPr>
          <a:xfrm>
            <a:off x="54864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29" name="Google Shape;429;p10"/>
          <p:cNvPicPr preferRelativeResize="0"/>
          <p:nvPr/>
        </p:nvPicPr>
        <p:blipFill rotWithShape="1">
          <a:blip r:embed="rId8">
            <a:alphaModFix/>
          </a:blip>
          <a:srcRect b="0" l="0" r="0" t="0"/>
          <a:stretch/>
        </p:blipFill>
        <p:spPr>
          <a:xfrm>
            <a:off x="621792" y="4096512"/>
            <a:ext cx="237744" cy="237744"/>
          </a:xfrm>
          <a:prstGeom prst="rect">
            <a:avLst/>
          </a:prstGeom>
          <a:noFill/>
          <a:ln>
            <a:noFill/>
          </a:ln>
        </p:spPr>
      </p:pic>
      <p:sp>
        <p:nvSpPr>
          <p:cNvPr id="430" name="Google Shape;430;p10"/>
          <p:cNvSpPr/>
          <p:nvPr/>
        </p:nvSpPr>
        <p:spPr>
          <a:xfrm>
            <a:off x="105156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Target values</a:t>
            </a:r>
            <a:endParaRPr b="0" i="0" sz="1400" u="none" cap="none" strike="noStrike">
              <a:solidFill>
                <a:schemeClr val="dk1"/>
              </a:solidFill>
              <a:latin typeface="Calibri"/>
              <a:ea typeface="Calibri"/>
              <a:cs typeface="Calibri"/>
              <a:sym typeface="Calibri"/>
            </a:endParaRPr>
          </a:p>
        </p:txBody>
      </p:sp>
      <p:sp>
        <p:nvSpPr>
          <p:cNvPr id="431" name="Google Shape;431;p10"/>
          <p:cNvSpPr/>
          <p:nvPr/>
        </p:nvSpPr>
        <p:spPr>
          <a:xfrm>
            <a:off x="548640" y="4480560"/>
            <a:ext cx="5303520" cy="274320"/>
          </a:xfrm>
          <a:prstGeom prst="rect">
            <a:avLst/>
          </a:prstGeom>
          <a:solidFill>
            <a:srgbClr val="3B2D22"/>
          </a:solidFill>
          <a:ln cap="flat" cmpd="sng" w="12700">
            <a:solidFill>
              <a:srgbClr val="3B2D2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2" name="Google Shape;432;p10"/>
          <p:cNvSpPr/>
          <p:nvPr/>
        </p:nvSpPr>
        <p:spPr>
          <a:xfrm>
            <a:off x="548640" y="448056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Range</a:t>
            </a:r>
            <a:endParaRPr b="0" i="0" sz="1050" u="none" cap="none" strike="noStrike">
              <a:solidFill>
                <a:schemeClr val="dk1"/>
              </a:solidFill>
              <a:latin typeface="Calibri"/>
              <a:ea typeface="Calibri"/>
              <a:cs typeface="Calibri"/>
              <a:sym typeface="Calibri"/>
            </a:endParaRPr>
          </a:p>
        </p:txBody>
      </p:sp>
      <p:sp>
        <p:nvSpPr>
          <p:cNvPr id="433" name="Google Shape;433;p10"/>
          <p:cNvSpPr/>
          <p:nvPr/>
        </p:nvSpPr>
        <p:spPr>
          <a:xfrm>
            <a:off x="256032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Value</a:t>
            </a:r>
            <a:endParaRPr b="0" i="0" sz="1050" u="none" cap="none" strike="noStrike">
              <a:solidFill>
                <a:schemeClr val="dk1"/>
              </a:solidFill>
              <a:latin typeface="Calibri"/>
              <a:ea typeface="Calibri"/>
              <a:cs typeface="Calibri"/>
              <a:sym typeface="Calibri"/>
            </a:endParaRPr>
          </a:p>
        </p:txBody>
      </p:sp>
      <p:sp>
        <p:nvSpPr>
          <p:cNvPr id="434" name="Google Shape;434;p10"/>
          <p:cNvSpPr/>
          <p:nvPr/>
        </p:nvSpPr>
        <p:spPr>
          <a:xfrm>
            <a:off x="420624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Meaning</a:t>
            </a:r>
            <a:endParaRPr b="0" i="0" sz="1050" u="none" cap="none" strike="noStrike">
              <a:solidFill>
                <a:schemeClr val="dk1"/>
              </a:solidFill>
              <a:latin typeface="Calibri"/>
              <a:ea typeface="Calibri"/>
              <a:cs typeface="Calibri"/>
              <a:sym typeface="Calibri"/>
            </a:endParaRPr>
          </a:p>
        </p:txBody>
      </p:sp>
      <p:sp>
        <p:nvSpPr>
          <p:cNvPr id="435" name="Google Shape;435;p10"/>
          <p:cNvSpPr/>
          <p:nvPr/>
        </p:nvSpPr>
        <p:spPr>
          <a:xfrm>
            <a:off x="548640" y="475488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6" name="Google Shape;436;p10"/>
          <p:cNvSpPr/>
          <p:nvPr/>
        </p:nvSpPr>
        <p:spPr>
          <a:xfrm>
            <a:off x="548640" y="475488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Ideal</a:t>
            </a:r>
            <a:endParaRPr b="0" i="0" sz="1000" u="none" cap="none" strike="noStrike">
              <a:solidFill>
                <a:schemeClr val="dk1"/>
              </a:solidFill>
              <a:latin typeface="Calibri"/>
              <a:ea typeface="Calibri"/>
              <a:cs typeface="Calibri"/>
              <a:sym typeface="Calibri"/>
            </a:endParaRPr>
          </a:p>
        </p:txBody>
      </p:sp>
      <p:sp>
        <p:nvSpPr>
          <p:cNvPr id="437" name="Google Shape;437;p10"/>
          <p:cNvSpPr/>
          <p:nvPr/>
        </p:nvSpPr>
        <p:spPr>
          <a:xfrm>
            <a:off x="256032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A8492C"/>
              </a:buClr>
              <a:buSzPts val="1000"/>
              <a:buFont typeface="Calibri"/>
              <a:buNone/>
            </a:pPr>
            <a:r>
              <a:rPr b="1" i="0" lang="en-US" sz="1000" u="none" cap="none" strike="noStrike">
                <a:solidFill>
                  <a:srgbClr val="A8492C"/>
                </a:solidFill>
                <a:latin typeface="Calibri"/>
                <a:ea typeface="Calibri"/>
                <a:cs typeface="Calibri"/>
                <a:sym typeface="Calibri"/>
              </a:rPr>
              <a:t>&lt; 1.0 (mg/dL)</a:t>
            </a:r>
            <a:endParaRPr b="0" i="0" sz="1000" u="none" cap="none" strike="noStrike">
              <a:solidFill>
                <a:schemeClr val="dk1"/>
              </a:solidFill>
              <a:latin typeface="Calibri"/>
              <a:ea typeface="Calibri"/>
              <a:cs typeface="Calibri"/>
              <a:sym typeface="Calibri"/>
            </a:endParaRPr>
          </a:p>
        </p:txBody>
      </p:sp>
      <p:sp>
        <p:nvSpPr>
          <p:cNvPr id="438" name="Google Shape;438;p10"/>
          <p:cNvSpPr/>
          <p:nvPr/>
        </p:nvSpPr>
        <p:spPr>
          <a:xfrm>
            <a:off x="420624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best metabolic profile</a:t>
            </a:r>
            <a:endParaRPr b="0" i="0" sz="1000" u="none" cap="none" strike="noStrike">
              <a:solidFill>
                <a:schemeClr val="dk1"/>
              </a:solidFill>
              <a:latin typeface="Calibri"/>
              <a:ea typeface="Calibri"/>
              <a:cs typeface="Calibri"/>
              <a:sym typeface="Calibri"/>
            </a:endParaRPr>
          </a:p>
        </p:txBody>
      </p:sp>
      <p:sp>
        <p:nvSpPr>
          <p:cNvPr id="439" name="Google Shape;439;p10"/>
          <p:cNvSpPr/>
          <p:nvPr/>
        </p:nvSpPr>
        <p:spPr>
          <a:xfrm>
            <a:off x="548640" y="5029200"/>
            <a:ext cx="5303520" cy="2743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10"/>
          <p:cNvSpPr/>
          <p:nvPr/>
        </p:nvSpPr>
        <p:spPr>
          <a:xfrm>
            <a:off x="548640" y="502920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Good</a:t>
            </a:r>
            <a:endParaRPr b="0" i="0" sz="1000" u="none" cap="none" strike="noStrike">
              <a:solidFill>
                <a:schemeClr val="dk1"/>
              </a:solidFill>
              <a:latin typeface="Calibri"/>
              <a:ea typeface="Calibri"/>
              <a:cs typeface="Calibri"/>
              <a:sym typeface="Calibri"/>
            </a:endParaRPr>
          </a:p>
        </p:txBody>
      </p:sp>
      <p:sp>
        <p:nvSpPr>
          <p:cNvPr id="441" name="Google Shape;441;p10"/>
          <p:cNvSpPr/>
          <p:nvPr/>
        </p:nvSpPr>
        <p:spPr>
          <a:xfrm>
            <a:off x="256032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1.0–1.5</a:t>
            </a:r>
            <a:endParaRPr b="0" i="0" sz="1000" u="none" cap="none" strike="noStrike">
              <a:solidFill>
                <a:schemeClr val="dk1"/>
              </a:solidFill>
              <a:latin typeface="Calibri"/>
              <a:ea typeface="Calibri"/>
              <a:cs typeface="Calibri"/>
              <a:sym typeface="Calibri"/>
            </a:endParaRPr>
          </a:p>
        </p:txBody>
      </p:sp>
      <p:sp>
        <p:nvSpPr>
          <p:cNvPr id="442" name="Google Shape;442;p10"/>
          <p:cNvSpPr/>
          <p:nvPr/>
        </p:nvSpPr>
        <p:spPr>
          <a:xfrm>
            <a:off x="420624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optimal target</a:t>
            </a:r>
            <a:endParaRPr b="0" i="0" sz="1000" u="none" cap="none" strike="noStrike">
              <a:solidFill>
                <a:schemeClr val="dk1"/>
              </a:solidFill>
              <a:latin typeface="Calibri"/>
              <a:ea typeface="Calibri"/>
              <a:cs typeface="Calibri"/>
              <a:sym typeface="Calibri"/>
            </a:endParaRPr>
          </a:p>
        </p:txBody>
      </p:sp>
      <p:sp>
        <p:nvSpPr>
          <p:cNvPr id="443" name="Google Shape;443;p10"/>
          <p:cNvSpPr/>
          <p:nvPr/>
        </p:nvSpPr>
        <p:spPr>
          <a:xfrm>
            <a:off x="548640" y="530352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4" name="Google Shape;444;p10"/>
          <p:cNvSpPr/>
          <p:nvPr/>
        </p:nvSpPr>
        <p:spPr>
          <a:xfrm>
            <a:off x="548640" y="530352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Borderline</a:t>
            </a:r>
            <a:endParaRPr b="0" i="0" sz="1000" u="none" cap="none" strike="noStrike">
              <a:solidFill>
                <a:schemeClr val="dk1"/>
              </a:solidFill>
              <a:latin typeface="Calibri"/>
              <a:ea typeface="Calibri"/>
              <a:cs typeface="Calibri"/>
              <a:sym typeface="Calibri"/>
            </a:endParaRPr>
          </a:p>
        </p:txBody>
      </p:sp>
      <p:sp>
        <p:nvSpPr>
          <p:cNvPr id="445" name="Google Shape;445;p10"/>
          <p:cNvSpPr/>
          <p:nvPr/>
        </p:nvSpPr>
        <p:spPr>
          <a:xfrm>
            <a:off x="256032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1.5–3.0</a:t>
            </a:r>
            <a:endParaRPr b="0" i="0" sz="1000" u="none" cap="none" strike="noStrike">
              <a:solidFill>
                <a:schemeClr val="dk1"/>
              </a:solidFill>
              <a:latin typeface="Calibri"/>
              <a:ea typeface="Calibri"/>
              <a:cs typeface="Calibri"/>
              <a:sym typeface="Calibri"/>
            </a:endParaRPr>
          </a:p>
        </p:txBody>
      </p:sp>
      <p:sp>
        <p:nvSpPr>
          <p:cNvPr id="446" name="Google Shape;446;p10"/>
          <p:cNvSpPr/>
          <p:nvPr/>
        </p:nvSpPr>
        <p:spPr>
          <a:xfrm>
            <a:off x="420624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watch closely</a:t>
            </a:r>
            <a:endParaRPr b="0" i="0" sz="1000" u="none" cap="none" strike="noStrike">
              <a:solidFill>
                <a:schemeClr val="dk1"/>
              </a:solidFill>
              <a:latin typeface="Calibri"/>
              <a:ea typeface="Calibri"/>
              <a:cs typeface="Calibri"/>
              <a:sym typeface="Calibri"/>
            </a:endParaRPr>
          </a:p>
        </p:txBody>
      </p:sp>
      <p:sp>
        <p:nvSpPr>
          <p:cNvPr id="447" name="Google Shape;447;p10"/>
          <p:cNvSpPr/>
          <p:nvPr/>
        </p:nvSpPr>
        <p:spPr>
          <a:xfrm>
            <a:off x="548640" y="5577840"/>
            <a:ext cx="5303520" cy="2743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8" name="Google Shape;448;p10"/>
          <p:cNvSpPr/>
          <p:nvPr/>
        </p:nvSpPr>
        <p:spPr>
          <a:xfrm>
            <a:off x="548640" y="557784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High risk</a:t>
            </a:r>
            <a:endParaRPr b="0" i="0" sz="1000" u="none" cap="none" strike="noStrike">
              <a:solidFill>
                <a:schemeClr val="dk1"/>
              </a:solidFill>
              <a:latin typeface="Calibri"/>
              <a:ea typeface="Calibri"/>
              <a:cs typeface="Calibri"/>
              <a:sym typeface="Calibri"/>
            </a:endParaRPr>
          </a:p>
        </p:txBody>
      </p:sp>
      <p:sp>
        <p:nvSpPr>
          <p:cNvPr id="449" name="Google Shape;449;p10"/>
          <p:cNvSpPr/>
          <p:nvPr/>
        </p:nvSpPr>
        <p:spPr>
          <a:xfrm>
            <a:off x="2560320" y="557784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&gt; 3.0</a:t>
            </a:r>
            <a:endParaRPr b="0" i="0" sz="1000" u="none" cap="none" strike="noStrike">
              <a:solidFill>
                <a:schemeClr val="dk1"/>
              </a:solidFill>
              <a:latin typeface="Calibri"/>
              <a:ea typeface="Calibri"/>
              <a:cs typeface="Calibri"/>
              <a:sym typeface="Calibri"/>
            </a:endParaRPr>
          </a:p>
        </p:txBody>
      </p:sp>
      <p:sp>
        <p:nvSpPr>
          <p:cNvPr id="450" name="Google Shape;450;p10"/>
          <p:cNvSpPr/>
          <p:nvPr/>
        </p:nvSpPr>
        <p:spPr>
          <a:xfrm>
            <a:off x="4206240" y="557784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metabolic dysfunction</a:t>
            </a:r>
            <a:endParaRPr b="0" i="0" sz="1000" u="none" cap="none" strike="noStrike">
              <a:solidFill>
                <a:schemeClr val="dk1"/>
              </a:solidFill>
              <a:latin typeface="Calibri"/>
              <a:ea typeface="Calibri"/>
              <a:cs typeface="Calibri"/>
              <a:sym typeface="Calibri"/>
            </a:endParaRPr>
          </a:p>
        </p:txBody>
      </p:sp>
      <p:sp>
        <p:nvSpPr>
          <p:cNvPr id="451" name="Google Shape;451;p10"/>
          <p:cNvSpPr/>
          <p:nvPr/>
        </p:nvSpPr>
        <p:spPr>
          <a:xfrm>
            <a:off x="635508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52" name="Google Shape;452;p10"/>
          <p:cNvPicPr preferRelativeResize="0"/>
          <p:nvPr/>
        </p:nvPicPr>
        <p:blipFill rotWithShape="1">
          <a:blip r:embed="rId9">
            <a:alphaModFix/>
          </a:blip>
          <a:srcRect b="0" l="0" r="0" t="0"/>
          <a:stretch/>
        </p:blipFill>
        <p:spPr>
          <a:xfrm>
            <a:off x="6428232" y="4096512"/>
            <a:ext cx="237744" cy="237744"/>
          </a:xfrm>
          <a:prstGeom prst="rect">
            <a:avLst/>
          </a:prstGeom>
          <a:noFill/>
          <a:ln>
            <a:noFill/>
          </a:ln>
        </p:spPr>
      </p:pic>
      <p:sp>
        <p:nvSpPr>
          <p:cNvPr id="453" name="Google Shape;453;p10"/>
          <p:cNvSpPr/>
          <p:nvPr/>
        </p:nvSpPr>
        <p:spPr>
          <a:xfrm>
            <a:off x="685800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If elevated — what to do</a:t>
            </a:r>
            <a:endParaRPr b="0" i="0" sz="1400" u="none" cap="none" strike="noStrike">
              <a:solidFill>
                <a:schemeClr val="dk1"/>
              </a:solidFill>
              <a:latin typeface="Calibri"/>
              <a:ea typeface="Calibri"/>
              <a:cs typeface="Calibri"/>
              <a:sym typeface="Calibri"/>
            </a:endParaRPr>
          </a:p>
        </p:txBody>
      </p:sp>
      <p:sp>
        <p:nvSpPr>
          <p:cNvPr id="454" name="Google Shape;454;p10"/>
          <p:cNvSpPr/>
          <p:nvPr/>
        </p:nvSpPr>
        <p:spPr>
          <a:xfrm>
            <a:off x="6355080" y="4480560"/>
            <a:ext cx="5303520" cy="178308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Cut refined carbs and added sugar — the single biggest lever for triglycerides</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Mediterranean pattern: olive oil, nuts, fish, vegetables, moderate whole grains</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Aerobic + strength training; aim for 5–10% body-weight loss</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Stop smoking; reduce alcohol (alcohol significantly raises triglycerides)</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Omega-3, berberine, magnesium can help; fibrates only with a clinician for very high TG</a:t>
            </a:r>
            <a:endParaRPr b="0" i="0" sz="1050" u="none" cap="none" strike="noStrike">
              <a:solidFill>
                <a:schemeClr val="dk1"/>
              </a:solidFill>
              <a:latin typeface="Calibri"/>
              <a:ea typeface="Calibri"/>
              <a:cs typeface="Calibri"/>
              <a:sym typeface="Calibri"/>
            </a:endParaRPr>
          </a:p>
        </p:txBody>
      </p:sp>
      <p:sp>
        <p:nvSpPr>
          <p:cNvPr id="455" name="Google Shape;455;p10"/>
          <p:cNvSpPr/>
          <p:nvPr/>
        </p:nvSpPr>
        <p:spPr>
          <a:xfrm>
            <a:off x="548640" y="6492240"/>
            <a:ext cx="54864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900"/>
              <a:buFont typeface="Calibri"/>
              <a:buNone/>
            </a:pPr>
            <a:r>
              <a:rPr b="0" i="1" lang="en-US" sz="900" u="none" cap="none" strike="noStrike">
                <a:solidFill>
                  <a:srgbClr val="7A6651"/>
                </a:solidFill>
                <a:latin typeface="Calibri"/>
                <a:ea typeface="Calibri"/>
                <a:cs typeface="Calibri"/>
                <a:sym typeface="Calibri"/>
              </a:rPr>
              <a:t>Zenomi  ·  Know Your Biomarkers</a:t>
            </a:r>
            <a:endParaRPr b="0" i="0" sz="900" u="none" cap="none" strike="noStrike">
              <a:solidFill>
                <a:schemeClr val="dk1"/>
              </a:solidFill>
              <a:latin typeface="Calibri"/>
              <a:ea typeface="Calibri"/>
              <a:cs typeface="Calibri"/>
              <a:sym typeface="Calibri"/>
            </a:endParaRPr>
          </a:p>
        </p:txBody>
      </p:sp>
      <p:sp>
        <p:nvSpPr>
          <p:cNvPr id="456" name="Google Shape;456;p10"/>
          <p:cNvSpPr/>
          <p:nvPr/>
        </p:nvSpPr>
        <p:spPr>
          <a:xfrm>
            <a:off x="9814255" y="6492240"/>
            <a:ext cx="18288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7A6651"/>
              </a:buClr>
              <a:buSzPts val="900"/>
              <a:buFont typeface="Calibri"/>
              <a:buNone/>
            </a:pPr>
            <a:r>
              <a:rPr b="0" i="0" lang="en-US" sz="900" u="none" cap="none" strike="noStrike">
                <a:solidFill>
                  <a:srgbClr val="7A6651"/>
                </a:solidFill>
                <a:latin typeface="Calibri"/>
                <a:ea typeface="Calibri"/>
                <a:cs typeface="Calibri"/>
                <a:sym typeface="Calibri"/>
              </a:rPr>
              <a:t>09</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61" name="Shape 461"/>
        <p:cNvGrpSpPr/>
        <p:nvPr/>
      </p:nvGrpSpPr>
      <p:grpSpPr>
        <a:xfrm>
          <a:off x="0" y="0"/>
          <a:ext cx="0" cy="0"/>
          <a:chOff x="0" y="0"/>
          <a:chExt cx="0" cy="0"/>
        </a:xfrm>
      </p:grpSpPr>
      <p:pic>
        <p:nvPicPr>
          <p:cNvPr descr="/home/claude/assets/zenomi_logo.png" id="462" name="Google Shape;462;p11"/>
          <p:cNvPicPr preferRelativeResize="0"/>
          <p:nvPr/>
        </p:nvPicPr>
        <p:blipFill rotWithShape="1">
          <a:blip r:embed="rId4">
            <a:alphaModFix/>
          </a:blip>
          <a:srcRect b="0" l="0" r="0" t="0"/>
          <a:stretch/>
        </p:blipFill>
        <p:spPr>
          <a:xfrm>
            <a:off x="10911535" y="228600"/>
            <a:ext cx="960120" cy="868680"/>
          </a:xfrm>
          <a:prstGeom prst="rect">
            <a:avLst/>
          </a:prstGeom>
          <a:noFill/>
          <a:ln>
            <a:noFill/>
          </a:ln>
        </p:spPr>
      </p:pic>
      <p:sp>
        <p:nvSpPr>
          <p:cNvPr id="463" name="Google Shape;463;p11"/>
          <p:cNvSpPr/>
          <p:nvPr/>
        </p:nvSpPr>
        <p:spPr>
          <a:xfrm>
            <a:off x="548640" y="320040"/>
            <a:ext cx="10058400" cy="8686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3400"/>
              <a:buFont typeface="Cambria"/>
              <a:buNone/>
            </a:pPr>
            <a:r>
              <a:rPr b="1" i="0" lang="en-US" sz="3400" u="none" cap="none" strike="noStrike">
                <a:solidFill>
                  <a:srgbClr val="3B2D22"/>
                </a:solidFill>
                <a:latin typeface="Cambria"/>
                <a:ea typeface="Cambria"/>
                <a:cs typeface="Cambria"/>
                <a:sym typeface="Cambria"/>
              </a:rPr>
              <a:t>Optimal targets — at a glance</a:t>
            </a:r>
            <a:endParaRPr b="0" i="0" sz="3400" u="none" cap="none" strike="noStrike">
              <a:solidFill>
                <a:schemeClr val="dk1"/>
              </a:solidFill>
              <a:latin typeface="Calibri"/>
              <a:ea typeface="Calibri"/>
              <a:cs typeface="Calibri"/>
              <a:sym typeface="Calibri"/>
            </a:endParaRPr>
          </a:p>
        </p:txBody>
      </p:sp>
      <p:sp>
        <p:nvSpPr>
          <p:cNvPr id="464" name="Google Shape;464;p11"/>
          <p:cNvSpPr/>
          <p:nvPr/>
        </p:nvSpPr>
        <p:spPr>
          <a:xfrm>
            <a:off x="548640" y="1143000"/>
            <a:ext cx="9814255"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1300"/>
              <a:buFont typeface="Calibri"/>
              <a:buNone/>
            </a:pPr>
            <a:r>
              <a:rPr b="0" i="1" lang="en-US" sz="1300" u="none" cap="none" strike="noStrike">
                <a:solidFill>
                  <a:srgbClr val="7A6651"/>
                </a:solidFill>
                <a:latin typeface="Calibri"/>
                <a:ea typeface="Calibri"/>
                <a:cs typeface="Calibri"/>
                <a:sym typeface="Calibri"/>
              </a:rPr>
              <a:t>Print this page. Compare it to your last lab results. Anything in the right column should be discussed with your doctor.</a:t>
            </a:r>
            <a:endParaRPr b="0" i="0" sz="1300" u="none" cap="none" strike="noStrike">
              <a:solidFill>
                <a:schemeClr val="dk1"/>
              </a:solidFill>
              <a:latin typeface="Calibri"/>
              <a:ea typeface="Calibri"/>
              <a:cs typeface="Calibri"/>
              <a:sym typeface="Calibri"/>
            </a:endParaRPr>
          </a:p>
        </p:txBody>
      </p:sp>
      <p:sp>
        <p:nvSpPr>
          <p:cNvPr id="465" name="Google Shape;465;p11"/>
          <p:cNvSpPr/>
          <p:nvPr/>
        </p:nvSpPr>
        <p:spPr>
          <a:xfrm>
            <a:off x="540868" y="1691640"/>
            <a:ext cx="2606040" cy="2148840"/>
          </a:xfrm>
          <a:prstGeom prst="roundRect">
            <a:avLst>
              <a:gd fmla="val 3404" name="adj"/>
            </a:avLst>
          </a:prstGeom>
          <a:solidFill>
            <a:srgbClr val="EDE3D2"/>
          </a:solidFill>
          <a:ln cap="flat" cmpd="sng" w="9525">
            <a:solidFill>
              <a:srgbClr val="D9C9B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6" name="Google Shape;466;p11"/>
          <p:cNvSpPr/>
          <p:nvPr/>
        </p:nvSpPr>
        <p:spPr>
          <a:xfrm>
            <a:off x="1478128" y="1892808"/>
            <a:ext cx="731520" cy="73152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67" name="Google Shape;467;p11"/>
          <p:cNvPicPr preferRelativeResize="0"/>
          <p:nvPr/>
        </p:nvPicPr>
        <p:blipFill rotWithShape="1">
          <a:blip r:embed="rId5">
            <a:alphaModFix/>
          </a:blip>
          <a:srcRect b="0" l="0" r="0" t="0"/>
          <a:stretch/>
        </p:blipFill>
        <p:spPr>
          <a:xfrm>
            <a:off x="1642720" y="2057400"/>
            <a:ext cx="402336" cy="402336"/>
          </a:xfrm>
          <a:prstGeom prst="rect">
            <a:avLst/>
          </a:prstGeom>
          <a:noFill/>
          <a:ln>
            <a:noFill/>
          </a:ln>
        </p:spPr>
      </p:pic>
      <p:sp>
        <p:nvSpPr>
          <p:cNvPr id="468" name="Google Shape;468;p11"/>
          <p:cNvSpPr/>
          <p:nvPr/>
        </p:nvSpPr>
        <p:spPr>
          <a:xfrm>
            <a:off x="540868" y="2624328"/>
            <a:ext cx="2606040" cy="3291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B2D22"/>
              </a:buClr>
              <a:buSzPts val="1600"/>
              <a:buFont typeface="Cambria"/>
              <a:buNone/>
            </a:pPr>
            <a:r>
              <a:rPr b="1" i="0" lang="en-US" sz="1600" u="none" cap="none" strike="noStrike">
                <a:solidFill>
                  <a:srgbClr val="3B2D22"/>
                </a:solidFill>
                <a:latin typeface="Cambria"/>
                <a:ea typeface="Cambria"/>
                <a:cs typeface="Cambria"/>
                <a:sym typeface="Cambria"/>
              </a:rPr>
              <a:t>ApoB</a:t>
            </a:r>
            <a:endParaRPr b="0" i="0" sz="1600" u="none" cap="none" strike="noStrike">
              <a:solidFill>
                <a:schemeClr val="dk1"/>
              </a:solidFill>
              <a:latin typeface="Calibri"/>
              <a:ea typeface="Calibri"/>
              <a:cs typeface="Calibri"/>
              <a:sym typeface="Calibri"/>
            </a:endParaRPr>
          </a:p>
        </p:txBody>
      </p:sp>
      <p:sp>
        <p:nvSpPr>
          <p:cNvPr id="469" name="Google Shape;469;p11"/>
          <p:cNvSpPr/>
          <p:nvPr/>
        </p:nvSpPr>
        <p:spPr>
          <a:xfrm>
            <a:off x="540868" y="2990088"/>
            <a:ext cx="260604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492C"/>
              </a:buClr>
              <a:buSzPts val="3000"/>
              <a:buFont typeface="Cambria"/>
              <a:buNone/>
            </a:pPr>
            <a:r>
              <a:rPr b="1" i="0" lang="en-US" sz="3000" u="none" cap="none" strike="noStrike">
                <a:solidFill>
                  <a:srgbClr val="A8492C"/>
                </a:solidFill>
                <a:latin typeface="Cambria"/>
                <a:ea typeface="Cambria"/>
                <a:cs typeface="Cambria"/>
                <a:sym typeface="Cambria"/>
              </a:rPr>
              <a:t>&lt; 80</a:t>
            </a:r>
            <a:endParaRPr b="0" i="0" sz="3000" u="none" cap="none" strike="noStrike">
              <a:solidFill>
                <a:schemeClr val="dk1"/>
              </a:solidFill>
              <a:latin typeface="Calibri"/>
              <a:ea typeface="Calibri"/>
              <a:cs typeface="Calibri"/>
              <a:sym typeface="Calibri"/>
            </a:endParaRPr>
          </a:p>
        </p:txBody>
      </p:sp>
      <p:sp>
        <p:nvSpPr>
          <p:cNvPr id="470" name="Google Shape;470;p11"/>
          <p:cNvSpPr/>
          <p:nvPr/>
        </p:nvSpPr>
        <p:spPr>
          <a:xfrm>
            <a:off x="540868" y="3493008"/>
            <a:ext cx="260604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7A6651"/>
              </a:buClr>
              <a:buSzPts val="1050"/>
              <a:buFont typeface="Calibri"/>
              <a:buNone/>
            </a:pPr>
            <a:r>
              <a:rPr b="0" i="0" lang="en-US" sz="1050" u="none" cap="none" strike="noStrike">
                <a:solidFill>
                  <a:srgbClr val="7A6651"/>
                </a:solidFill>
                <a:latin typeface="Calibri"/>
                <a:ea typeface="Calibri"/>
                <a:cs typeface="Calibri"/>
                <a:sym typeface="Calibri"/>
              </a:rPr>
              <a:t>mg/dL</a:t>
            </a:r>
            <a:endParaRPr b="0" i="0" sz="1050" u="none" cap="none" strike="noStrike">
              <a:solidFill>
                <a:schemeClr val="dk1"/>
              </a:solidFill>
              <a:latin typeface="Calibri"/>
              <a:ea typeface="Calibri"/>
              <a:cs typeface="Calibri"/>
              <a:sym typeface="Calibri"/>
            </a:endParaRPr>
          </a:p>
        </p:txBody>
      </p:sp>
      <p:sp>
        <p:nvSpPr>
          <p:cNvPr id="471" name="Google Shape;471;p11"/>
          <p:cNvSpPr/>
          <p:nvPr/>
        </p:nvSpPr>
        <p:spPr>
          <a:xfrm>
            <a:off x="540868" y="3566160"/>
            <a:ext cx="2606040" cy="228600"/>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Clr>
                <a:srgbClr val="7A6651"/>
              </a:buClr>
              <a:buSzPts val="950"/>
              <a:buFont typeface="Calibri"/>
              <a:buNone/>
            </a:pPr>
            <a:r>
              <a:rPr b="0" i="1" lang="en-US" sz="950" u="none" cap="none" strike="noStrike">
                <a:solidFill>
                  <a:srgbClr val="7A6651"/>
                </a:solidFill>
                <a:latin typeface="Calibri"/>
                <a:ea typeface="Calibri"/>
                <a:cs typeface="Calibri"/>
                <a:sym typeface="Calibri"/>
              </a:rPr>
              <a:t>particle count</a:t>
            </a:r>
            <a:endParaRPr b="0" i="0" sz="950" u="none" cap="none" strike="noStrike">
              <a:solidFill>
                <a:schemeClr val="dk1"/>
              </a:solidFill>
              <a:latin typeface="Calibri"/>
              <a:ea typeface="Calibri"/>
              <a:cs typeface="Calibri"/>
              <a:sym typeface="Calibri"/>
            </a:endParaRPr>
          </a:p>
        </p:txBody>
      </p:sp>
      <p:sp>
        <p:nvSpPr>
          <p:cNvPr id="472" name="Google Shape;472;p11"/>
          <p:cNvSpPr/>
          <p:nvPr/>
        </p:nvSpPr>
        <p:spPr>
          <a:xfrm>
            <a:off x="3375508" y="1691640"/>
            <a:ext cx="2606040" cy="2148840"/>
          </a:xfrm>
          <a:prstGeom prst="roundRect">
            <a:avLst>
              <a:gd fmla="val 3404" name="adj"/>
            </a:avLst>
          </a:prstGeom>
          <a:solidFill>
            <a:srgbClr val="EDE3D2"/>
          </a:solidFill>
          <a:ln cap="flat" cmpd="sng" w="9525">
            <a:solidFill>
              <a:srgbClr val="D9C9B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3" name="Google Shape;473;p11"/>
          <p:cNvSpPr/>
          <p:nvPr/>
        </p:nvSpPr>
        <p:spPr>
          <a:xfrm>
            <a:off x="4312768" y="1892808"/>
            <a:ext cx="731520" cy="73152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74" name="Google Shape;474;p11"/>
          <p:cNvPicPr preferRelativeResize="0"/>
          <p:nvPr/>
        </p:nvPicPr>
        <p:blipFill rotWithShape="1">
          <a:blip r:embed="rId6">
            <a:alphaModFix/>
          </a:blip>
          <a:srcRect b="0" l="0" r="0" t="0"/>
          <a:stretch/>
        </p:blipFill>
        <p:spPr>
          <a:xfrm>
            <a:off x="4477360" y="2057400"/>
            <a:ext cx="402336" cy="402336"/>
          </a:xfrm>
          <a:prstGeom prst="rect">
            <a:avLst/>
          </a:prstGeom>
          <a:noFill/>
          <a:ln>
            <a:noFill/>
          </a:ln>
        </p:spPr>
      </p:pic>
      <p:sp>
        <p:nvSpPr>
          <p:cNvPr id="475" name="Google Shape;475;p11"/>
          <p:cNvSpPr/>
          <p:nvPr/>
        </p:nvSpPr>
        <p:spPr>
          <a:xfrm>
            <a:off x="3375508" y="2624328"/>
            <a:ext cx="2606040" cy="3291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B2D22"/>
              </a:buClr>
              <a:buSzPts val="1600"/>
              <a:buFont typeface="Cambria"/>
              <a:buNone/>
            </a:pPr>
            <a:r>
              <a:rPr b="1" i="0" lang="en-US" sz="1600" u="none" cap="none" strike="noStrike">
                <a:solidFill>
                  <a:srgbClr val="3B2D22"/>
                </a:solidFill>
                <a:latin typeface="Cambria"/>
                <a:ea typeface="Cambria"/>
                <a:cs typeface="Cambria"/>
                <a:sym typeface="Cambria"/>
              </a:rPr>
              <a:t>Lp(a)</a:t>
            </a:r>
            <a:endParaRPr b="0" i="0" sz="1600" u="none" cap="none" strike="noStrike">
              <a:solidFill>
                <a:schemeClr val="dk1"/>
              </a:solidFill>
              <a:latin typeface="Calibri"/>
              <a:ea typeface="Calibri"/>
              <a:cs typeface="Calibri"/>
              <a:sym typeface="Calibri"/>
            </a:endParaRPr>
          </a:p>
        </p:txBody>
      </p:sp>
      <p:sp>
        <p:nvSpPr>
          <p:cNvPr id="476" name="Google Shape;476;p11"/>
          <p:cNvSpPr/>
          <p:nvPr/>
        </p:nvSpPr>
        <p:spPr>
          <a:xfrm>
            <a:off x="3375508" y="2990088"/>
            <a:ext cx="260604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492C"/>
              </a:buClr>
              <a:buSzPts val="3000"/>
              <a:buFont typeface="Cambria"/>
              <a:buNone/>
            </a:pPr>
            <a:r>
              <a:rPr b="1" i="0" lang="en-US" sz="3000" u="none" cap="none" strike="noStrike">
                <a:solidFill>
                  <a:srgbClr val="A8492C"/>
                </a:solidFill>
                <a:latin typeface="Cambria"/>
                <a:ea typeface="Cambria"/>
                <a:cs typeface="Cambria"/>
                <a:sym typeface="Cambria"/>
              </a:rPr>
              <a:t>&lt; 30</a:t>
            </a:r>
            <a:endParaRPr b="0" i="0" sz="3000" u="none" cap="none" strike="noStrike">
              <a:solidFill>
                <a:schemeClr val="dk1"/>
              </a:solidFill>
              <a:latin typeface="Calibri"/>
              <a:ea typeface="Calibri"/>
              <a:cs typeface="Calibri"/>
              <a:sym typeface="Calibri"/>
            </a:endParaRPr>
          </a:p>
        </p:txBody>
      </p:sp>
      <p:sp>
        <p:nvSpPr>
          <p:cNvPr id="477" name="Google Shape;477;p11"/>
          <p:cNvSpPr/>
          <p:nvPr/>
        </p:nvSpPr>
        <p:spPr>
          <a:xfrm>
            <a:off x="3375508" y="3493008"/>
            <a:ext cx="260604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7A6651"/>
              </a:buClr>
              <a:buSzPts val="1050"/>
              <a:buFont typeface="Calibri"/>
              <a:buNone/>
            </a:pPr>
            <a:r>
              <a:rPr b="0" i="0" lang="en-US" sz="1050" u="none" cap="none" strike="noStrike">
                <a:solidFill>
                  <a:srgbClr val="7A6651"/>
                </a:solidFill>
                <a:latin typeface="Calibri"/>
                <a:ea typeface="Calibri"/>
                <a:cs typeface="Calibri"/>
                <a:sym typeface="Calibri"/>
              </a:rPr>
              <a:t>mg/dL</a:t>
            </a:r>
            <a:endParaRPr b="0" i="0" sz="1050" u="none" cap="none" strike="noStrike">
              <a:solidFill>
                <a:schemeClr val="dk1"/>
              </a:solidFill>
              <a:latin typeface="Calibri"/>
              <a:ea typeface="Calibri"/>
              <a:cs typeface="Calibri"/>
              <a:sym typeface="Calibri"/>
            </a:endParaRPr>
          </a:p>
        </p:txBody>
      </p:sp>
      <p:sp>
        <p:nvSpPr>
          <p:cNvPr id="478" name="Google Shape;478;p11"/>
          <p:cNvSpPr/>
          <p:nvPr/>
        </p:nvSpPr>
        <p:spPr>
          <a:xfrm>
            <a:off x="3375508" y="3566160"/>
            <a:ext cx="2606040" cy="228600"/>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Clr>
                <a:srgbClr val="7A6651"/>
              </a:buClr>
              <a:buSzPts val="950"/>
              <a:buFont typeface="Calibri"/>
              <a:buNone/>
            </a:pPr>
            <a:r>
              <a:rPr b="0" i="1" lang="en-US" sz="950" u="none" cap="none" strike="noStrike">
                <a:solidFill>
                  <a:srgbClr val="7A6651"/>
                </a:solidFill>
                <a:latin typeface="Calibri"/>
                <a:ea typeface="Calibri"/>
                <a:cs typeface="Calibri"/>
                <a:sym typeface="Calibri"/>
              </a:rPr>
              <a:t>lifelong risk</a:t>
            </a:r>
            <a:endParaRPr b="0" i="0" sz="950" u="none" cap="none" strike="noStrike">
              <a:solidFill>
                <a:schemeClr val="dk1"/>
              </a:solidFill>
              <a:latin typeface="Calibri"/>
              <a:ea typeface="Calibri"/>
              <a:cs typeface="Calibri"/>
              <a:sym typeface="Calibri"/>
            </a:endParaRPr>
          </a:p>
        </p:txBody>
      </p:sp>
      <p:sp>
        <p:nvSpPr>
          <p:cNvPr id="479" name="Google Shape;479;p11"/>
          <p:cNvSpPr/>
          <p:nvPr/>
        </p:nvSpPr>
        <p:spPr>
          <a:xfrm>
            <a:off x="6210148" y="1691640"/>
            <a:ext cx="2606040" cy="2148840"/>
          </a:xfrm>
          <a:prstGeom prst="roundRect">
            <a:avLst>
              <a:gd fmla="val 3404" name="adj"/>
            </a:avLst>
          </a:prstGeom>
          <a:solidFill>
            <a:srgbClr val="EDE3D2"/>
          </a:solidFill>
          <a:ln cap="flat" cmpd="sng" w="9525">
            <a:solidFill>
              <a:srgbClr val="D9C9B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0" name="Google Shape;480;p11"/>
          <p:cNvSpPr/>
          <p:nvPr/>
        </p:nvSpPr>
        <p:spPr>
          <a:xfrm>
            <a:off x="7147408" y="1892808"/>
            <a:ext cx="731520" cy="73152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81" name="Google Shape;481;p11"/>
          <p:cNvPicPr preferRelativeResize="0"/>
          <p:nvPr/>
        </p:nvPicPr>
        <p:blipFill rotWithShape="1">
          <a:blip r:embed="rId7">
            <a:alphaModFix/>
          </a:blip>
          <a:srcRect b="0" l="0" r="0" t="0"/>
          <a:stretch/>
        </p:blipFill>
        <p:spPr>
          <a:xfrm>
            <a:off x="7312000" y="2057400"/>
            <a:ext cx="402336" cy="402336"/>
          </a:xfrm>
          <a:prstGeom prst="rect">
            <a:avLst/>
          </a:prstGeom>
          <a:noFill/>
          <a:ln>
            <a:noFill/>
          </a:ln>
        </p:spPr>
      </p:pic>
      <p:sp>
        <p:nvSpPr>
          <p:cNvPr id="482" name="Google Shape;482;p11"/>
          <p:cNvSpPr/>
          <p:nvPr/>
        </p:nvSpPr>
        <p:spPr>
          <a:xfrm>
            <a:off x="6210148" y="2624328"/>
            <a:ext cx="2606040" cy="3291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B2D22"/>
              </a:buClr>
              <a:buSzPts val="1600"/>
              <a:buFont typeface="Cambria"/>
              <a:buNone/>
            </a:pPr>
            <a:r>
              <a:rPr b="1" i="0" lang="en-US" sz="1600" u="none" cap="none" strike="noStrike">
                <a:solidFill>
                  <a:srgbClr val="3B2D22"/>
                </a:solidFill>
                <a:latin typeface="Cambria"/>
                <a:ea typeface="Cambria"/>
                <a:cs typeface="Cambria"/>
                <a:sym typeface="Cambria"/>
              </a:rPr>
              <a:t>hs-CRP</a:t>
            </a:r>
            <a:endParaRPr b="0" i="0" sz="1600" u="none" cap="none" strike="noStrike">
              <a:solidFill>
                <a:schemeClr val="dk1"/>
              </a:solidFill>
              <a:latin typeface="Calibri"/>
              <a:ea typeface="Calibri"/>
              <a:cs typeface="Calibri"/>
              <a:sym typeface="Calibri"/>
            </a:endParaRPr>
          </a:p>
        </p:txBody>
      </p:sp>
      <p:sp>
        <p:nvSpPr>
          <p:cNvPr id="483" name="Google Shape;483;p11"/>
          <p:cNvSpPr/>
          <p:nvPr/>
        </p:nvSpPr>
        <p:spPr>
          <a:xfrm>
            <a:off x="6210148" y="2990088"/>
            <a:ext cx="260604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492C"/>
              </a:buClr>
              <a:buSzPts val="3000"/>
              <a:buFont typeface="Cambria"/>
              <a:buNone/>
            </a:pPr>
            <a:r>
              <a:rPr b="1" i="0" lang="en-US" sz="3000" u="none" cap="none" strike="noStrike">
                <a:solidFill>
                  <a:srgbClr val="A8492C"/>
                </a:solidFill>
                <a:latin typeface="Cambria"/>
                <a:ea typeface="Cambria"/>
                <a:cs typeface="Cambria"/>
                <a:sym typeface="Cambria"/>
              </a:rPr>
              <a:t>&lt; 1.0</a:t>
            </a:r>
            <a:endParaRPr b="0" i="0" sz="3000" u="none" cap="none" strike="noStrike">
              <a:solidFill>
                <a:schemeClr val="dk1"/>
              </a:solidFill>
              <a:latin typeface="Calibri"/>
              <a:ea typeface="Calibri"/>
              <a:cs typeface="Calibri"/>
              <a:sym typeface="Calibri"/>
            </a:endParaRPr>
          </a:p>
        </p:txBody>
      </p:sp>
      <p:sp>
        <p:nvSpPr>
          <p:cNvPr id="484" name="Google Shape;484;p11"/>
          <p:cNvSpPr/>
          <p:nvPr/>
        </p:nvSpPr>
        <p:spPr>
          <a:xfrm>
            <a:off x="6210148" y="3493008"/>
            <a:ext cx="260604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7A6651"/>
              </a:buClr>
              <a:buSzPts val="1050"/>
              <a:buFont typeface="Calibri"/>
              <a:buNone/>
            </a:pPr>
            <a:r>
              <a:rPr b="0" i="0" lang="en-US" sz="1050" u="none" cap="none" strike="noStrike">
                <a:solidFill>
                  <a:srgbClr val="7A6651"/>
                </a:solidFill>
                <a:latin typeface="Calibri"/>
                <a:ea typeface="Calibri"/>
                <a:cs typeface="Calibri"/>
                <a:sym typeface="Calibri"/>
              </a:rPr>
              <a:t>mg/L</a:t>
            </a:r>
            <a:endParaRPr b="0" i="0" sz="1050" u="none" cap="none" strike="noStrike">
              <a:solidFill>
                <a:schemeClr val="dk1"/>
              </a:solidFill>
              <a:latin typeface="Calibri"/>
              <a:ea typeface="Calibri"/>
              <a:cs typeface="Calibri"/>
              <a:sym typeface="Calibri"/>
            </a:endParaRPr>
          </a:p>
        </p:txBody>
      </p:sp>
      <p:sp>
        <p:nvSpPr>
          <p:cNvPr id="485" name="Google Shape;485;p11"/>
          <p:cNvSpPr/>
          <p:nvPr/>
        </p:nvSpPr>
        <p:spPr>
          <a:xfrm>
            <a:off x="6210148" y="3566160"/>
            <a:ext cx="2606040" cy="228600"/>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Clr>
                <a:srgbClr val="7A6651"/>
              </a:buClr>
              <a:buSzPts val="950"/>
              <a:buFont typeface="Calibri"/>
              <a:buNone/>
            </a:pPr>
            <a:r>
              <a:rPr b="0" i="1" lang="en-US" sz="950" u="none" cap="none" strike="noStrike">
                <a:solidFill>
                  <a:srgbClr val="7A6651"/>
                </a:solidFill>
                <a:latin typeface="Calibri"/>
                <a:ea typeface="Calibri"/>
                <a:cs typeface="Calibri"/>
                <a:sym typeface="Calibri"/>
              </a:rPr>
              <a:t>silent inflammation</a:t>
            </a:r>
            <a:endParaRPr b="0" i="0" sz="950" u="none" cap="none" strike="noStrike">
              <a:solidFill>
                <a:schemeClr val="dk1"/>
              </a:solidFill>
              <a:latin typeface="Calibri"/>
              <a:ea typeface="Calibri"/>
              <a:cs typeface="Calibri"/>
              <a:sym typeface="Calibri"/>
            </a:endParaRPr>
          </a:p>
        </p:txBody>
      </p:sp>
      <p:sp>
        <p:nvSpPr>
          <p:cNvPr id="486" name="Google Shape;486;p11"/>
          <p:cNvSpPr/>
          <p:nvPr/>
        </p:nvSpPr>
        <p:spPr>
          <a:xfrm>
            <a:off x="9044788" y="1691640"/>
            <a:ext cx="2606040" cy="2148840"/>
          </a:xfrm>
          <a:prstGeom prst="roundRect">
            <a:avLst>
              <a:gd fmla="val 3404" name="adj"/>
            </a:avLst>
          </a:prstGeom>
          <a:solidFill>
            <a:srgbClr val="EDE3D2"/>
          </a:solidFill>
          <a:ln cap="flat" cmpd="sng" w="9525">
            <a:solidFill>
              <a:srgbClr val="D9C9B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7" name="Google Shape;487;p11"/>
          <p:cNvSpPr/>
          <p:nvPr/>
        </p:nvSpPr>
        <p:spPr>
          <a:xfrm>
            <a:off x="9982048" y="1892808"/>
            <a:ext cx="731520" cy="73152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88" name="Google Shape;488;p11"/>
          <p:cNvPicPr preferRelativeResize="0"/>
          <p:nvPr/>
        </p:nvPicPr>
        <p:blipFill rotWithShape="1">
          <a:blip r:embed="rId8">
            <a:alphaModFix/>
          </a:blip>
          <a:srcRect b="0" l="0" r="0" t="0"/>
          <a:stretch/>
        </p:blipFill>
        <p:spPr>
          <a:xfrm>
            <a:off x="10146640" y="2057400"/>
            <a:ext cx="402336" cy="402336"/>
          </a:xfrm>
          <a:prstGeom prst="rect">
            <a:avLst/>
          </a:prstGeom>
          <a:noFill/>
          <a:ln>
            <a:noFill/>
          </a:ln>
        </p:spPr>
      </p:pic>
      <p:sp>
        <p:nvSpPr>
          <p:cNvPr id="489" name="Google Shape;489;p11"/>
          <p:cNvSpPr/>
          <p:nvPr/>
        </p:nvSpPr>
        <p:spPr>
          <a:xfrm>
            <a:off x="9044788" y="2624328"/>
            <a:ext cx="2606040" cy="3291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B2D22"/>
              </a:buClr>
              <a:buSzPts val="1600"/>
              <a:buFont typeface="Cambria"/>
              <a:buNone/>
            </a:pPr>
            <a:r>
              <a:rPr b="1" i="0" lang="en-US" sz="1600" u="none" cap="none" strike="noStrike">
                <a:solidFill>
                  <a:srgbClr val="3B2D22"/>
                </a:solidFill>
                <a:latin typeface="Cambria"/>
                <a:ea typeface="Cambria"/>
                <a:cs typeface="Cambria"/>
                <a:sym typeface="Cambria"/>
              </a:rPr>
              <a:t>HbA1c</a:t>
            </a:r>
            <a:endParaRPr b="0" i="0" sz="1600" u="none" cap="none" strike="noStrike">
              <a:solidFill>
                <a:schemeClr val="dk1"/>
              </a:solidFill>
              <a:latin typeface="Calibri"/>
              <a:ea typeface="Calibri"/>
              <a:cs typeface="Calibri"/>
              <a:sym typeface="Calibri"/>
            </a:endParaRPr>
          </a:p>
        </p:txBody>
      </p:sp>
      <p:sp>
        <p:nvSpPr>
          <p:cNvPr id="490" name="Google Shape;490;p11"/>
          <p:cNvSpPr/>
          <p:nvPr/>
        </p:nvSpPr>
        <p:spPr>
          <a:xfrm>
            <a:off x="9044788" y="2990088"/>
            <a:ext cx="260604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492C"/>
              </a:buClr>
              <a:buSzPts val="3000"/>
              <a:buFont typeface="Cambria"/>
              <a:buNone/>
            </a:pPr>
            <a:r>
              <a:rPr b="1" i="0" lang="en-US" sz="3000" u="none" cap="none" strike="noStrike">
                <a:solidFill>
                  <a:srgbClr val="A8492C"/>
                </a:solidFill>
                <a:latin typeface="Cambria"/>
                <a:ea typeface="Cambria"/>
                <a:cs typeface="Cambria"/>
                <a:sym typeface="Cambria"/>
              </a:rPr>
              <a:t>&lt; 5.4</a:t>
            </a:r>
            <a:endParaRPr b="0" i="0" sz="3000" u="none" cap="none" strike="noStrike">
              <a:solidFill>
                <a:schemeClr val="dk1"/>
              </a:solidFill>
              <a:latin typeface="Calibri"/>
              <a:ea typeface="Calibri"/>
              <a:cs typeface="Calibri"/>
              <a:sym typeface="Calibri"/>
            </a:endParaRPr>
          </a:p>
        </p:txBody>
      </p:sp>
      <p:sp>
        <p:nvSpPr>
          <p:cNvPr id="491" name="Google Shape;491;p11"/>
          <p:cNvSpPr/>
          <p:nvPr/>
        </p:nvSpPr>
        <p:spPr>
          <a:xfrm>
            <a:off x="9044788" y="3493008"/>
            <a:ext cx="260604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7A6651"/>
              </a:buClr>
              <a:buSzPts val="1050"/>
              <a:buFont typeface="Calibri"/>
              <a:buNone/>
            </a:pPr>
            <a:r>
              <a:rPr b="0" i="0" lang="en-US" sz="1050" u="none" cap="none" strike="noStrike">
                <a:solidFill>
                  <a:srgbClr val="7A6651"/>
                </a:solidFill>
                <a:latin typeface="Calibri"/>
                <a:ea typeface="Calibri"/>
                <a:cs typeface="Calibri"/>
                <a:sym typeface="Calibri"/>
              </a:rPr>
              <a:t>%</a:t>
            </a:r>
            <a:endParaRPr b="0" i="0" sz="1050" u="none" cap="none" strike="noStrike">
              <a:solidFill>
                <a:schemeClr val="dk1"/>
              </a:solidFill>
              <a:latin typeface="Calibri"/>
              <a:ea typeface="Calibri"/>
              <a:cs typeface="Calibri"/>
              <a:sym typeface="Calibri"/>
            </a:endParaRPr>
          </a:p>
        </p:txBody>
      </p:sp>
      <p:sp>
        <p:nvSpPr>
          <p:cNvPr id="492" name="Google Shape;492;p11"/>
          <p:cNvSpPr/>
          <p:nvPr/>
        </p:nvSpPr>
        <p:spPr>
          <a:xfrm>
            <a:off x="9044788" y="3566160"/>
            <a:ext cx="2606040" cy="228600"/>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Clr>
                <a:srgbClr val="7A6651"/>
              </a:buClr>
              <a:buSzPts val="950"/>
              <a:buFont typeface="Calibri"/>
              <a:buNone/>
            </a:pPr>
            <a:r>
              <a:rPr b="0" i="1" lang="en-US" sz="950" u="none" cap="none" strike="noStrike">
                <a:solidFill>
                  <a:srgbClr val="7A6651"/>
                </a:solidFill>
                <a:latin typeface="Calibri"/>
                <a:ea typeface="Calibri"/>
                <a:cs typeface="Calibri"/>
                <a:sym typeface="Calibri"/>
              </a:rPr>
              <a:t>blood-sugar avg</a:t>
            </a:r>
            <a:endParaRPr b="0" i="0" sz="950" u="none" cap="none" strike="noStrike">
              <a:solidFill>
                <a:schemeClr val="dk1"/>
              </a:solidFill>
              <a:latin typeface="Calibri"/>
              <a:ea typeface="Calibri"/>
              <a:cs typeface="Calibri"/>
              <a:sym typeface="Calibri"/>
            </a:endParaRPr>
          </a:p>
        </p:txBody>
      </p:sp>
      <p:sp>
        <p:nvSpPr>
          <p:cNvPr id="493" name="Google Shape;493;p11"/>
          <p:cNvSpPr/>
          <p:nvPr/>
        </p:nvSpPr>
        <p:spPr>
          <a:xfrm>
            <a:off x="1958188" y="4069080"/>
            <a:ext cx="2606040" cy="2148840"/>
          </a:xfrm>
          <a:prstGeom prst="roundRect">
            <a:avLst>
              <a:gd fmla="val 3404" name="adj"/>
            </a:avLst>
          </a:prstGeom>
          <a:solidFill>
            <a:srgbClr val="EDE3D2"/>
          </a:solidFill>
          <a:ln cap="flat" cmpd="sng" w="9525">
            <a:solidFill>
              <a:srgbClr val="D9C9B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4" name="Google Shape;494;p11"/>
          <p:cNvSpPr/>
          <p:nvPr/>
        </p:nvSpPr>
        <p:spPr>
          <a:xfrm>
            <a:off x="2895448" y="4270248"/>
            <a:ext cx="731520" cy="73152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95" name="Google Shape;495;p11"/>
          <p:cNvPicPr preferRelativeResize="0"/>
          <p:nvPr/>
        </p:nvPicPr>
        <p:blipFill rotWithShape="1">
          <a:blip r:embed="rId9">
            <a:alphaModFix/>
          </a:blip>
          <a:srcRect b="0" l="0" r="0" t="0"/>
          <a:stretch/>
        </p:blipFill>
        <p:spPr>
          <a:xfrm>
            <a:off x="3060040" y="4434840"/>
            <a:ext cx="402336" cy="402336"/>
          </a:xfrm>
          <a:prstGeom prst="rect">
            <a:avLst/>
          </a:prstGeom>
          <a:noFill/>
          <a:ln>
            <a:noFill/>
          </a:ln>
        </p:spPr>
      </p:pic>
      <p:sp>
        <p:nvSpPr>
          <p:cNvPr id="496" name="Google Shape;496;p11"/>
          <p:cNvSpPr/>
          <p:nvPr/>
        </p:nvSpPr>
        <p:spPr>
          <a:xfrm>
            <a:off x="1958188" y="5001768"/>
            <a:ext cx="2606040" cy="3291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B2D22"/>
              </a:buClr>
              <a:buSzPts val="1600"/>
              <a:buFont typeface="Cambria"/>
              <a:buNone/>
            </a:pPr>
            <a:r>
              <a:rPr b="1" i="0" lang="en-US" sz="1600" u="none" cap="none" strike="noStrike">
                <a:solidFill>
                  <a:srgbClr val="3B2D22"/>
                </a:solidFill>
                <a:latin typeface="Cambria"/>
                <a:ea typeface="Cambria"/>
                <a:cs typeface="Cambria"/>
                <a:sym typeface="Cambria"/>
              </a:rPr>
              <a:t>Homocysteine</a:t>
            </a:r>
            <a:endParaRPr b="0" i="0" sz="1600" u="none" cap="none" strike="noStrike">
              <a:solidFill>
                <a:schemeClr val="dk1"/>
              </a:solidFill>
              <a:latin typeface="Calibri"/>
              <a:ea typeface="Calibri"/>
              <a:cs typeface="Calibri"/>
              <a:sym typeface="Calibri"/>
            </a:endParaRPr>
          </a:p>
        </p:txBody>
      </p:sp>
      <p:sp>
        <p:nvSpPr>
          <p:cNvPr id="497" name="Google Shape;497;p11"/>
          <p:cNvSpPr/>
          <p:nvPr/>
        </p:nvSpPr>
        <p:spPr>
          <a:xfrm>
            <a:off x="1958188" y="5367528"/>
            <a:ext cx="260604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492C"/>
              </a:buClr>
              <a:buSzPts val="3000"/>
              <a:buFont typeface="Cambria"/>
              <a:buNone/>
            </a:pPr>
            <a:r>
              <a:rPr b="1" i="0" lang="en-US" sz="3000" u="none" cap="none" strike="noStrike">
                <a:solidFill>
                  <a:srgbClr val="A8492C"/>
                </a:solidFill>
                <a:latin typeface="Cambria"/>
                <a:ea typeface="Cambria"/>
                <a:cs typeface="Cambria"/>
                <a:sym typeface="Cambria"/>
              </a:rPr>
              <a:t>&lt; 9</a:t>
            </a:r>
            <a:endParaRPr b="0" i="0" sz="3000" u="none" cap="none" strike="noStrike">
              <a:solidFill>
                <a:schemeClr val="dk1"/>
              </a:solidFill>
              <a:latin typeface="Calibri"/>
              <a:ea typeface="Calibri"/>
              <a:cs typeface="Calibri"/>
              <a:sym typeface="Calibri"/>
            </a:endParaRPr>
          </a:p>
        </p:txBody>
      </p:sp>
      <p:sp>
        <p:nvSpPr>
          <p:cNvPr id="498" name="Google Shape;498;p11"/>
          <p:cNvSpPr/>
          <p:nvPr/>
        </p:nvSpPr>
        <p:spPr>
          <a:xfrm>
            <a:off x="1958188" y="5870448"/>
            <a:ext cx="260604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7A6651"/>
              </a:buClr>
              <a:buSzPts val="1050"/>
              <a:buFont typeface="Calibri"/>
              <a:buNone/>
            </a:pPr>
            <a:r>
              <a:rPr b="0" i="0" lang="en-US" sz="1050" u="none" cap="none" strike="noStrike">
                <a:solidFill>
                  <a:srgbClr val="7A6651"/>
                </a:solidFill>
                <a:latin typeface="Calibri"/>
                <a:ea typeface="Calibri"/>
                <a:cs typeface="Calibri"/>
                <a:sym typeface="Calibri"/>
              </a:rPr>
              <a:t>µmol/L</a:t>
            </a:r>
            <a:endParaRPr b="0" i="0" sz="1050" u="none" cap="none" strike="noStrike">
              <a:solidFill>
                <a:schemeClr val="dk1"/>
              </a:solidFill>
              <a:latin typeface="Calibri"/>
              <a:ea typeface="Calibri"/>
              <a:cs typeface="Calibri"/>
              <a:sym typeface="Calibri"/>
            </a:endParaRPr>
          </a:p>
        </p:txBody>
      </p:sp>
      <p:sp>
        <p:nvSpPr>
          <p:cNvPr id="499" name="Google Shape;499;p11"/>
          <p:cNvSpPr/>
          <p:nvPr/>
        </p:nvSpPr>
        <p:spPr>
          <a:xfrm>
            <a:off x="1958188" y="5943600"/>
            <a:ext cx="2606040" cy="228600"/>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Clr>
                <a:srgbClr val="7A6651"/>
              </a:buClr>
              <a:buSzPts val="950"/>
              <a:buFont typeface="Calibri"/>
              <a:buNone/>
            </a:pPr>
            <a:r>
              <a:rPr b="0" i="1" lang="en-US" sz="950" u="none" cap="none" strike="noStrike">
                <a:solidFill>
                  <a:srgbClr val="7A6651"/>
                </a:solidFill>
                <a:latin typeface="Calibri"/>
                <a:ea typeface="Calibri"/>
                <a:cs typeface="Calibri"/>
                <a:sym typeface="Calibri"/>
              </a:rPr>
              <a:t>B-vitamin status</a:t>
            </a:r>
            <a:endParaRPr b="0" i="0" sz="950" u="none" cap="none" strike="noStrike">
              <a:solidFill>
                <a:schemeClr val="dk1"/>
              </a:solidFill>
              <a:latin typeface="Calibri"/>
              <a:ea typeface="Calibri"/>
              <a:cs typeface="Calibri"/>
              <a:sym typeface="Calibri"/>
            </a:endParaRPr>
          </a:p>
        </p:txBody>
      </p:sp>
      <p:sp>
        <p:nvSpPr>
          <p:cNvPr id="500" name="Google Shape;500;p11"/>
          <p:cNvSpPr/>
          <p:nvPr/>
        </p:nvSpPr>
        <p:spPr>
          <a:xfrm>
            <a:off x="4792828" y="4069080"/>
            <a:ext cx="2606040" cy="2148840"/>
          </a:xfrm>
          <a:prstGeom prst="roundRect">
            <a:avLst>
              <a:gd fmla="val 3404" name="adj"/>
            </a:avLst>
          </a:prstGeom>
          <a:solidFill>
            <a:srgbClr val="EDE3D2"/>
          </a:solidFill>
          <a:ln cap="flat" cmpd="sng" w="9525">
            <a:solidFill>
              <a:srgbClr val="D9C9B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1" name="Google Shape;501;p11"/>
          <p:cNvSpPr/>
          <p:nvPr/>
        </p:nvSpPr>
        <p:spPr>
          <a:xfrm>
            <a:off x="5730088" y="4270248"/>
            <a:ext cx="731520" cy="73152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502" name="Google Shape;502;p11"/>
          <p:cNvPicPr preferRelativeResize="0"/>
          <p:nvPr/>
        </p:nvPicPr>
        <p:blipFill rotWithShape="1">
          <a:blip r:embed="rId10">
            <a:alphaModFix/>
          </a:blip>
          <a:srcRect b="0" l="0" r="0" t="0"/>
          <a:stretch/>
        </p:blipFill>
        <p:spPr>
          <a:xfrm>
            <a:off x="5894680" y="4434840"/>
            <a:ext cx="402336" cy="402336"/>
          </a:xfrm>
          <a:prstGeom prst="rect">
            <a:avLst/>
          </a:prstGeom>
          <a:noFill/>
          <a:ln>
            <a:noFill/>
          </a:ln>
        </p:spPr>
      </p:pic>
      <p:sp>
        <p:nvSpPr>
          <p:cNvPr id="503" name="Google Shape;503;p11"/>
          <p:cNvSpPr/>
          <p:nvPr/>
        </p:nvSpPr>
        <p:spPr>
          <a:xfrm>
            <a:off x="4792828" y="5001768"/>
            <a:ext cx="2606040" cy="3291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B2D22"/>
              </a:buClr>
              <a:buSzPts val="1600"/>
              <a:buFont typeface="Cambria"/>
              <a:buNone/>
            </a:pPr>
            <a:r>
              <a:rPr b="1" i="0" lang="en-US" sz="1600" u="none" cap="none" strike="noStrike">
                <a:solidFill>
                  <a:srgbClr val="3B2D22"/>
                </a:solidFill>
                <a:latin typeface="Cambria"/>
                <a:ea typeface="Cambria"/>
                <a:cs typeface="Cambria"/>
                <a:sym typeface="Cambria"/>
              </a:rPr>
              <a:t>Vitamin D</a:t>
            </a:r>
            <a:endParaRPr b="0" i="0" sz="1600" u="none" cap="none" strike="noStrike">
              <a:solidFill>
                <a:schemeClr val="dk1"/>
              </a:solidFill>
              <a:latin typeface="Calibri"/>
              <a:ea typeface="Calibri"/>
              <a:cs typeface="Calibri"/>
              <a:sym typeface="Calibri"/>
            </a:endParaRPr>
          </a:p>
        </p:txBody>
      </p:sp>
      <p:sp>
        <p:nvSpPr>
          <p:cNvPr id="504" name="Google Shape;504;p11"/>
          <p:cNvSpPr/>
          <p:nvPr/>
        </p:nvSpPr>
        <p:spPr>
          <a:xfrm>
            <a:off x="4792828" y="5367528"/>
            <a:ext cx="260604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492C"/>
              </a:buClr>
              <a:buSzPts val="3000"/>
              <a:buFont typeface="Cambria"/>
              <a:buNone/>
            </a:pPr>
            <a:r>
              <a:rPr b="1" i="0" lang="en-US" sz="3000" u="none" cap="none" strike="noStrike">
                <a:solidFill>
                  <a:srgbClr val="A8492C"/>
                </a:solidFill>
                <a:latin typeface="Cambria"/>
                <a:ea typeface="Cambria"/>
                <a:cs typeface="Cambria"/>
                <a:sym typeface="Cambria"/>
              </a:rPr>
              <a:t>50–80</a:t>
            </a:r>
            <a:endParaRPr b="0" i="0" sz="3000" u="none" cap="none" strike="noStrike">
              <a:solidFill>
                <a:schemeClr val="dk1"/>
              </a:solidFill>
              <a:latin typeface="Calibri"/>
              <a:ea typeface="Calibri"/>
              <a:cs typeface="Calibri"/>
              <a:sym typeface="Calibri"/>
            </a:endParaRPr>
          </a:p>
        </p:txBody>
      </p:sp>
      <p:sp>
        <p:nvSpPr>
          <p:cNvPr id="505" name="Google Shape;505;p11"/>
          <p:cNvSpPr/>
          <p:nvPr/>
        </p:nvSpPr>
        <p:spPr>
          <a:xfrm>
            <a:off x="4792828" y="5870448"/>
            <a:ext cx="260604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7A6651"/>
              </a:buClr>
              <a:buSzPts val="1050"/>
              <a:buFont typeface="Calibri"/>
              <a:buNone/>
            </a:pPr>
            <a:r>
              <a:rPr b="0" i="0" lang="en-US" sz="1050" u="none" cap="none" strike="noStrike">
                <a:solidFill>
                  <a:srgbClr val="7A6651"/>
                </a:solidFill>
                <a:latin typeface="Calibri"/>
                <a:ea typeface="Calibri"/>
                <a:cs typeface="Calibri"/>
                <a:sym typeface="Calibri"/>
              </a:rPr>
              <a:t>ng/mL</a:t>
            </a:r>
            <a:endParaRPr b="0" i="0" sz="1050" u="none" cap="none" strike="noStrike">
              <a:solidFill>
                <a:schemeClr val="dk1"/>
              </a:solidFill>
              <a:latin typeface="Calibri"/>
              <a:ea typeface="Calibri"/>
              <a:cs typeface="Calibri"/>
              <a:sym typeface="Calibri"/>
            </a:endParaRPr>
          </a:p>
        </p:txBody>
      </p:sp>
      <p:sp>
        <p:nvSpPr>
          <p:cNvPr id="506" name="Google Shape;506;p11"/>
          <p:cNvSpPr/>
          <p:nvPr/>
        </p:nvSpPr>
        <p:spPr>
          <a:xfrm>
            <a:off x="4792828" y="5943600"/>
            <a:ext cx="2606040" cy="228600"/>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Clr>
                <a:srgbClr val="7A6651"/>
              </a:buClr>
              <a:buSzPts val="950"/>
              <a:buFont typeface="Calibri"/>
              <a:buNone/>
            </a:pPr>
            <a:r>
              <a:rPr b="0" i="1" lang="en-US" sz="950" u="none" cap="none" strike="noStrike">
                <a:solidFill>
                  <a:srgbClr val="7A6651"/>
                </a:solidFill>
                <a:latin typeface="Calibri"/>
                <a:ea typeface="Calibri"/>
                <a:cs typeface="Calibri"/>
                <a:sym typeface="Calibri"/>
              </a:rPr>
              <a:t>immune &amp; hormonal</a:t>
            </a:r>
            <a:endParaRPr b="0" i="0" sz="950" u="none" cap="none" strike="noStrike">
              <a:solidFill>
                <a:schemeClr val="dk1"/>
              </a:solidFill>
              <a:latin typeface="Calibri"/>
              <a:ea typeface="Calibri"/>
              <a:cs typeface="Calibri"/>
              <a:sym typeface="Calibri"/>
            </a:endParaRPr>
          </a:p>
        </p:txBody>
      </p:sp>
      <p:sp>
        <p:nvSpPr>
          <p:cNvPr id="507" name="Google Shape;507;p11"/>
          <p:cNvSpPr/>
          <p:nvPr/>
        </p:nvSpPr>
        <p:spPr>
          <a:xfrm>
            <a:off x="7627468" y="4069080"/>
            <a:ext cx="2606040" cy="2148840"/>
          </a:xfrm>
          <a:prstGeom prst="roundRect">
            <a:avLst>
              <a:gd fmla="val 3404" name="adj"/>
            </a:avLst>
          </a:prstGeom>
          <a:solidFill>
            <a:srgbClr val="EDE3D2"/>
          </a:solidFill>
          <a:ln cap="flat" cmpd="sng" w="9525">
            <a:solidFill>
              <a:srgbClr val="D9C9B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8" name="Google Shape;508;p11"/>
          <p:cNvSpPr/>
          <p:nvPr/>
        </p:nvSpPr>
        <p:spPr>
          <a:xfrm>
            <a:off x="8564728" y="4270248"/>
            <a:ext cx="731520" cy="73152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509" name="Google Shape;509;p11"/>
          <p:cNvPicPr preferRelativeResize="0"/>
          <p:nvPr/>
        </p:nvPicPr>
        <p:blipFill rotWithShape="1">
          <a:blip r:embed="rId11">
            <a:alphaModFix/>
          </a:blip>
          <a:srcRect b="0" l="0" r="0" t="0"/>
          <a:stretch/>
        </p:blipFill>
        <p:spPr>
          <a:xfrm>
            <a:off x="8729320" y="4434840"/>
            <a:ext cx="402336" cy="402336"/>
          </a:xfrm>
          <a:prstGeom prst="rect">
            <a:avLst/>
          </a:prstGeom>
          <a:noFill/>
          <a:ln>
            <a:noFill/>
          </a:ln>
        </p:spPr>
      </p:pic>
      <p:sp>
        <p:nvSpPr>
          <p:cNvPr id="510" name="Google Shape;510;p11"/>
          <p:cNvSpPr/>
          <p:nvPr/>
        </p:nvSpPr>
        <p:spPr>
          <a:xfrm>
            <a:off x="7627468" y="5001768"/>
            <a:ext cx="2606040" cy="3291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B2D22"/>
              </a:buClr>
              <a:buSzPts val="1600"/>
              <a:buFont typeface="Cambria"/>
              <a:buNone/>
            </a:pPr>
            <a:r>
              <a:rPr b="1" i="0" lang="en-US" sz="1600" u="none" cap="none" strike="noStrike">
                <a:solidFill>
                  <a:srgbClr val="3B2D22"/>
                </a:solidFill>
                <a:latin typeface="Cambria"/>
                <a:ea typeface="Cambria"/>
                <a:cs typeface="Cambria"/>
                <a:sym typeface="Cambria"/>
              </a:rPr>
              <a:t>TG / HDL</a:t>
            </a:r>
            <a:endParaRPr b="0" i="0" sz="1600" u="none" cap="none" strike="noStrike">
              <a:solidFill>
                <a:schemeClr val="dk1"/>
              </a:solidFill>
              <a:latin typeface="Calibri"/>
              <a:ea typeface="Calibri"/>
              <a:cs typeface="Calibri"/>
              <a:sym typeface="Calibri"/>
            </a:endParaRPr>
          </a:p>
        </p:txBody>
      </p:sp>
      <p:sp>
        <p:nvSpPr>
          <p:cNvPr id="511" name="Google Shape;511;p11"/>
          <p:cNvSpPr/>
          <p:nvPr/>
        </p:nvSpPr>
        <p:spPr>
          <a:xfrm>
            <a:off x="7627468" y="5367528"/>
            <a:ext cx="260604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492C"/>
              </a:buClr>
              <a:buSzPts val="3000"/>
              <a:buFont typeface="Cambria"/>
              <a:buNone/>
            </a:pPr>
            <a:r>
              <a:rPr b="1" i="0" lang="en-US" sz="3000" u="none" cap="none" strike="noStrike">
                <a:solidFill>
                  <a:srgbClr val="A8492C"/>
                </a:solidFill>
                <a:latin typeface="Cambria"/>
                <a:ea typeface="Cambria"/>
                <a:cs typeface="Cambria"/>
                <a:sym typeface="Cambria"/>
              </a:rPr>
              <a:t>&lt; 1.5</a:t>
            </a:r>
            <a:endParaRPr b="0" i="0" sz="3000" u="none" cap="none" strike="noStrike">
              <a:solidFill>
                <a:schemeClr val="dk1"/>
              </a:solidFill>
              <a:latin typeface="Calibri"/>
              <a:ea typeface="Calibri"/>
              <a:cs typeface="Calibri"/>
              <a:sym typeface="Calibri"/>
            </a:endParaRPr>
          </a:p>
        </p:txBody>
      </p:sp>
      <p:sp>
        <p:nvSpPr>
          <p:cNvPr id="512" name="Google Shape;512;p11"/>
          <p:cNvSpPr/>
          <p:nvPr/>
        </p:nvSpPr>
        <p:spPr>
          <a:xfrm>
            <a:off x="7627468" y="5870448"/>
            <a:ext cx="260604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7A6651"/>
              </a:buClr>
              <a:buSzPts val="1050"/>
              <a:buFont typeface="Calibri"/>
              <a:buNone/>
            </a:pPr>
            <a:r>
              <a:rPr b="0" i="0" lang="en-US" sz="1050" u="none" cap="none" strike="noStrike">
                <a:solidFill>
                  <a:srgbClr val="7A6651"/>
                </a:solidFill>
                <a:latin typeface="Calibri"/>
                <a:ea typeface="Calibri"/>
                <a:cs typeface="Calibri"/>
                <a:sym typeface="Calibri"/>
              </a:rPr>
              <a:t>ratio</a:t>
            </a:r>
            <a:endParaRPr b="0" i="0" sz="1050" u="none" cap="none" strike="noStrike">
              <a:solidFill>
                <a:schemeClr val="dk1"/>
              </a:solidFill>
              <a:latin typeface="Calibri"/>
              <a:ea typeface="Calibri"/>
              <a:cs typeface="Calibri"/>
              <a:sym typeface="Calibri"/>
            </a:endParaRPr>
          </a:p>
        </p:txBody>
      </p:sp>
      <p:sp>
        <p:nvSpPr>
          <p:cNvPr id="513" name="Google Shape;513;p11"/>
          <p:cNvSpPr/>
          <p:nvPr/>
        </p:nvSpPr>
        <p:spPr>
          <a:xfrm>
            <a:off x="7627468" y="5943600"/>
            <a:ext cx="2606040" cy="228600"/>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Clr>
                <a:srgbClr val="7A6651"/>
              </a:buClr>
              <a:buSzPts val="950"/>
              <a:buFont typeface="Calibri"/>
              <a:buNone/>
            </a:pPr>
            <a:r>
              <a:rPr b="0" i="1" lang="en-US" sz="950" u="none" cap="none" strike="noStrike">
                <a:solidFill>
                  <a:srgbClr val="7A6651"/>
                </a:solidFill>
                <a:latin typeface="Calibri"/>
                <a:ea typeface="Calibri"/>
                <a:cs typeface="Calibri"/>
                <a:sym typeface="Calibri"/>
              </a:rPr>
              <a:t>insulin resistance</a:t>
            </a:r>
            <a:endParaRPr b="0" i="0" sz="950" u="none" cap="none" strike="noStrike">
              <a:solidFill>
                <a:schemeClr val="dk1"/>
              </a:solidFill>
              <a:latin typeface="Calibri"/>
              <a:ea typeface="Calibri"/>
              <a:cs typeface="Calibri"/>
              <a:sym typeface="Calibri"/>
            </a:endParaRPr>
          </a:p>
        </p:txBody>
      </p:sp>
      <p:sp>
        <p:nvSpPr>
          <p:cNvPr id="514" name="Google Shape;514;p11"/>
          <p:cNvSpPr/>
          <p:nvPr/>
        </p:nvSpPr>
        <p:spPr>
          <a:xfrm>
            <a:off x="548640" y="6492240"/>
            <a:ext cx="54864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900"/>
              <a:buFont typeface="Calibri"/>
              <a:buNone/>
            </a:pPr>
            <a:r>
              <a:rPr b="0" i="1" lang="en-US" sz="900" u="none" cap="none" strike="noStrike">
                <a:solidFill>
                  <a:srgbClr val="7A6651"/>
                </a:solidFill>
                <a:latin typeface="Calibri"/>
                <a:ea typeface="Calibri"/>
                <a:cs typeface="Calibri"/>
                <a:sym typeface="Calibri"/>
              </a:rPr>
              <a:t>Zenomi  ·  Know Your Biomarkers</a:t>
            </a:r>
            <a:endParaRPr b="0" i="0" sz="900" u="none" cap="none" strike="noStrike">
              <a:solidFill>
                <a:schemeClr val="dk1"/>
              </a:solidFill>
              <a:latin typeface="Calibri"/>
              <a:ea typeface="Calibri"/>
              <a:cs typeface="Calibri"/>
              <a:sym typeface="Calibri"/>
            </a:endParaRPr>
          </a:p>
        </p:txBody>
      </p:sp>
      <p:sp>
        <p:nvSpPr>
          <p:cNvPr id="515" name="Google Shape;515;p11"/>
          <p:cNvSpPr/>
          <p:nvPr/>
        </p:nvSpPr>
        <p:spPr>
          <a:xfrm>
            <a:off x="9814255" y="6492240"/>
            <a:ext cx="18288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7A6651"/>
              </a:buClr>
              <a:buSzPts val="900"/>
              <a:buFont typeface="Calibri"/>
              <a:buNone/>
            </a:pPr>
            <a:r>
              <a:rPr b="0" i="0" lang="en-US" sz="900" u="none" cap="none" strike="noStrike">
                <a:solidFill>
                  <a:srgbClr val="7A6651"/>
                </a:solidFill>
                <a:latin typeface="Calibri"/>
                <a:ea typeface="Calibri"/>
                <a:cs typeface="Calibri"/>
                <a:sym typeface="Calibri"/>
              </a:rPr>
              <a:t>10</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20" name="Shape 520"/>
        <p:cNvGrpSpPr/>
        <p:nvPr/>
      </p:nvGrpSpPr>
      <p:grpSpPr>
        <a:xfrm>
          <a:off x="0" y="0"/>
          <a:ext cx="0" cy="0"/>
          <a:chOff x="0" y="0"/>
          <a:chExt cx="0" cy="0"/>
        </a:xfrm>
      </p:grpSpPr>
      <p:pic>
        <p:nvPicPr>
          <p:cNvPr descr="/home/claude/assets/zenomi_logo.png" id="521" name="Google Shape;521;p12"/>
          <p:cNvPicPr preferRelativeResize="0"/>
          <p:nvPr/>
        </p:nvPicPr>
        <p:blipFill rotWithShape="1">
          <a:blip r:embed="rId4">
            <a:alphaModFix/>
          </a:blip>
          <a:srcRect b="0" l="0" r="0" t="0"/>
          <a:stretch/>
        </p:blipFill>
        <p:spPr>
          <a:xfrm>
            <a:off x="10911535" y="228600"/>
            <a:ext cx="960120" cy="868680"/>
          </a:xfrm>
          <a:prstGeom prst="rect">
            <a:avLst/>
          </a:prstGeom>
          <a:noFill/>
          <a:ln>
            <a:noFill/>
          </a:ln>
        </p:spPr>
      </p:pic>
      <p:sp>
        <p:nvSpPr>
          <p:cNvPr id="522" name="Google Shape;522;p12"/>
          <p:cNvSpPr/>
          <p:nvPr/>
        </p:nvSpPr>
        <p:spPr>
          <a:xfrm>
            <a:off x="548640" y="320040"/>
            <a:ext cx="10058400" cy="8686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3400"/>
              <a:buFont typeface="Cambria"/>
              <a:buNone/>
            </a:pPr>
            <a:r>
              <a:rPr b="1" i="0" lang="en-US" sz="3400" u="none" cap="none" strike="noStrike">
                <a:solidFill>
                  <a:srgbClr val="3B2D22"/>
                </a:solidFill>
                <a:latin typeface="Cambria"/>
                <a:ea typeface="Cambria"/>
                <a:cs typeface="Cambria"/>
                <a:sym typeface="Cambria"/>
              </a:rPr>
              <a:t>How to talk to your doctor</a:t>
            </a:r>
            <a:endParaRPr b="0" i="0" sz="3400" u="none" cap="none" strike="noStrike">
              <a:solidFill>
                <a:schemeClr val="dk1"/>
              </a:solidFill>
              <a:latin typeface="Calibri"/>
              <a:ea typeface="Calibri"/>
              <a:cs typeface="Calibri"/>
              <a:sym typeface="Calibri"/>
            </a:endParaRPr>
          </a:p>
        </p:txBody>
      </p:sp>
      <p:sp>
        <p:nvSpPr>
          <p:cNvPr id="523" name="Google Shape;523;p12"/>
          <p:cNvSpPr/>
          <p:nvPr/>
        </p:nvSpPr>
        <p:spPr>
          <a:xfrm>
            <a:off x="548640" y="1143000"/>
            <a:ext cx="9814255"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1300"/>
              <a:buFont typeface="Calibri"/>
              <a:buNone/>
            </a:pPr>
            <a:r>
              <a:rPr b="0" i="1" lang="en-US" sz="1300" u="none" cap="none" strike="noStrike">
                <a:solidFill>
                  <a:srgbClr val="7A6651"/>
                </a:solidFill>
                <a:latin typeface="Calibri"/>
                <a:ea typeface="Calibri"/>
                <a:cs typeface="Calibri"/>
                <a:sym typeface="Calibri"/>
              </a:rPr>
              <a:t>Most of these markers aren't routinely covered by public insurance — but the full panel privately costs less than a tank of fuel.</a:t>
            </a:r>
            <a:endParaRPr b="0" i="0" sz="1300" u="none" cap="none" strike="noStrike">
              <a:solidFill>
                <a:schemeClr val="dk1"/>
              </a:solidFill>
              <a:latin typeface="Calibri"/>
              <a:ea typeface="Calibri"/>
              <a:cs typeface="Calibri"/>
              <a:sym typeface="Calibri"/>
            </a:endParaRPr>
          </a:p>
        </p:txBody>
      </p:sp>
      <p:sp>
        <p:nvSpPr>
          <p:cNvPr id="524" name="Google Shape;524;p12"/>
          <p:cNvSpPr/>
          <p:nvPr/>
        </p:nvSpPr>
        <p:spPr>
          <a:xfrm>
            <a:off x="548640" y="1691640"/>
            <a:ext cx="6858000" cy="4572000"/>
          </a:xfrm>
          <a:prstGeom prst="roundRect">
            <a:avLst>
              <a:gd fmla="val 1600" name="adj"/>
            </a:avLst>
          </a:prstGeom>
          <a:solidFill>
            <a:srgbClr val="EDE3D2"/>
          </a:solidFill>
          <a:ln cap="flat" cmpd="sng" w="9525">
            <a:solidFill>
              <a:srgbClr val="D9C9B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5" name="Google Shape;525;p12"/>
          <p:cNvSpPr/>
          <p:nvPr/>
        </p:nvSpPr>
        <p:spPr>
          <a:xfrm>
            <a:off x="777240" y="1874520"/>
            <a:ext cx="502920" cy="502920"/>
          </a:xfrm>
          <a:prstGeom prst="ellipse">
            <a:avLst/>
          </a:prstGeom>
          <a:solidFill>
            <a:srgbClr val="A8492C"/>
          </a:solidFill>
          <a:ln cap="flat" cmpd="sng" w="12700">
            <a:solidFill>
              <a:srgbClr val="A849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526" name="Google Shape;526;p12"/>
          <p:cNvPicPr preferRelativeResize="0"/>
          <p:nvPr/>
        </p:nvPicPr>
        <p:blipFill rotWithShape="1">
          <a:blip r:embed="rId5">
            <a:alphaModFix/>
          </a:blip>
          <a:srcRect b="0" l="0" r="0" t="0"/>
          <a:stretch/>
        </p:blipFill>
        <p:spPr>
          <a:xfrm>
            <a:off x="886968" y="1984248"/>
            <a:ext cx="283464" cy="283464"/>
          </a:xfrm>
          <a:prstGeom prst="rect">
            <a:avLst/>
          </a:prstGeom>
          <a:noFill/>
          <a:ln>
            <a:noFill/>
          </a:ln>
        </p:spPr>
      </p:pic>
      <p:sp>
        <p:nvSpPr>
          <p:cNvPr id="527" name="Google Shape;527;p12"/>
          <p:cNvSpPr/>
          <p:nvPr/>
        </p:nvSpPr>
        <p:spPr>
          <a:xfrm>
            <a:off x="1417320" y="1874520"/>
            <a:ext cx="585216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500"/>
              <a:buFont typeface="Cambria"/>
              <a:buNone/>
            </a:pPr>
            <a:r>
              <a:rPr b="1" i="0" lang="en-US" sz="1500" u="none" cap="none" strike="noStrike">
                <a:solidFill>
                  <a:srgbClr val="3B2D22"/>
                </a:solidFill>
                <a:latin typeface="Cambria"/>
                <a:ea typeface="Cambria"/>
                <a:cs typeface="Cambria"/>
                <a:sym typeface="Cambria"/>
              </a:rPr>
              <a:t>A simple request you can bring to your appointment</a:t>
            </a:r>
            <a:endParaRPr b="0" i="0" sz="1500" u="none" cap="none" strike="noStrike">
              <a:solidFill>
                <a:schemeClr val="dk1"/>
              </a:solidFill>
              <a:latin typeface="Calibri"/>
              <a:ea typeface="Calibri"/>
              <a:cs typeface="Calibri"/>
              <a:sym typeface="Calibri"/>
            </a:endParaRPr>
          </a:p>
        </p:txBody>
      </p:sp>
      <p:sp>
        <p:nvSpPr>
          <p:cNvPr id="528" name="Google Shape;528;p12"/>
          <p:cNvSpPr/>
          <p:nvPr/>
        </p:nvSpPr>
        <p:spPr>
          <a:xfrm>
            <a:off x="868680" y="2514600"/>
            <a:ext cx="6400800" cy="3657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B2D22"/>
              </a:buClr>
              <a:buSzPts val="1250"/>
              <a:buFont typeface="Calibri"/>
              <a:buNone/>
            </a:pPr>
            <a:r>
              <a:rPr b="1" i="0" lang="en-US" sz="1250" u="none" cap="none" strike="noStrike">
                <a:solidFill>
                  <a:srgbClr val="3B2D22"/>
                </a:solidFill>
                <a:latin typeface="Calibri"/>
                <a:ea typeface="Calibri"/>
                <a:cs typeface="Calibri"/>
                <a:sym typeface="Calibri"/>
              </a:rPr>
              <a:t>Dear Doctor,</a:t>
            </a:r>
            <a:endParaRPr b="0" i="0" sz="125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5A4636"/>
              </a:buClr>
              <a:buSzPts val="1250"/>
              <a:buFont typeface="Calibri"/>
              <a:buNone/>
            </a:pPr>
            <a:r>
              <a:rPr b="0" i="0" lang="en-US" sz="1250" u="none" cap="none" strike="noStrike">
                <a:solidFill>
                  <a:srgbClr val="5A4636"/>
                </a:solidFill>
                <a:latin typeface="Calibri"/>
                <a:ea typeface="Calibri"/>
                <a:cs typeface="Calibri"/>
                <a:sym typeface="Calibri"/>
              </a:rPr>
              <a:t> </a:t>
            </a:r>
            <a:endParaRPr b="0" i="0" sz="125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5A4636"/>
              </a:buClr>
              <a:buSzPts val="1250"/>
              <a:buFont typeface="Calibri"/>
              <a:buNone/>
            </a:pPr>
            <a:r>
              <a:rPr b="0" i="0" lang="en-US" sz="1250" u="none" cap="none" strike="noStrike">
                <a:solidFill>
                  <a:srgbClr val="5A4636"/>
                </a:solidFill>
                <a:latin typeface="Calibri"/>
                <a:ea typeface="Calibri"/>
                <a:cs typeface="Calibri"/>
                <a:sym typeface="Calibri"/>
              </a:rPr>
              <a:t>I'd like to ask for the following tests as part of a preventive cardiometabolic screen:</a:t>
            </a:r>
            <a:endParaRPr b="0" i="0" sz="125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5A4636"/>
              </a:buClr>
              <a:buSzPts val="1250"/>
              <a:buFont typeface="Calibri"/>
              <a:buNone/>
            </a:pPr>
            <a:r>
              <a:rPr b="0" i="0" lang="en-US" sz="1250" u="none" cap="none" strike="noStrike">
                <a:solidFill>
                  <a:srgbClr val="5A4636"/>
                </a:solidFill>
                <a:latin typeface="Calibri"/>
                <a:ea typeface="Calibri"/>
                <a:cs typeface="Calibri"/>
                <a:sym typeface="Calibri"/>
              </a:rPr>
              <a:t> </a:t>
            </a:r>
            <a:endParaRPr b="0" i="0" sz="125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3B2D22"/>
              </a:buClr>
              <a:buSzPts val="1250"/>
              <a:buFont typeface="Calibri"/>
              <a:buNone/>
            </a:pPr>
            <a:r>
              <a:rPr b="0" i="0" lang="en-US" sz="1250" u="none" cap="none" strike="noStrike">
                <a:solidFill>
                  <a:srgbClr val="3B2D22"/>
                </a:solidFill>
                <a:latin typeface="Calibri"/>
                <a:ea typeface="Calibri"/>
                <a:cs typeface="Calibri"/>
                <a:sym typeface="Calibri"/>
              </a:rPr>
              <a:t>1.  ApoB (Apolipoprotein B)</a:t>
            </a:r>
            <a:endParaRPr b="0" i="0" sz="125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3B2D22"/>
              </a:buClr>
              <a:buSzPts val="1250"/>
              <a:buFont typeface="Calibri"/>
              <a:buNone/>
            </a:pPr>
            <a:r>
              <a:rPr b="0" i="0" lang="en-US" sz="1250" u="none" cap="none" strike="noStrike">
                <a:solidFill>
                  <a:srgbClr val="3B2D22"/>
                </a:solidFill>
                <a:latin typeface="Calibri"/>
                <a:ea typeface="Calibri"/>
                <a:cs typeface="Calibri"/>
                <a:sym typeface="Calibri"/>
              </a:rPr>
              <a:t>2.  Lp(a) — Lipoprotein(a)</a:t>
            </a:r>
            <a:endParaRPr b="0" i="0" sz="125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3B2D22"/>
              </a:buClr>
              <a:buSzPts val="1250"/>
              <a:buFont typeface="Calibri"/>
              <a:buNone/>
            </a:pPr>
            <a:r>
              <a:rPr b="0" i="0" lang="en-US" sz="1250" u="none" cap="none" strike="noStrike">
                <a:solidFill>
                  <a:srgbClr val="3B2D22"/>
                </a:solidFill>
                <a:latin typeface="Calibri"/>
                <a:ea typeface="Calibri"/>
                <a:cs typeface="Calibri"/>
                <a:sym typeface="Calibri"/>
              </a:rPr>
              <a:t>3.  hs-CRP (high-sensitivity)</a:t>
            </a:r>
            <a:endParaRPr b="0" i="0" sz="125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3B2D22"/>
              </a:buClr>
              <a:buSzPts val="1250"/>
              <a:buFont typeface="Calibri"/>
              <a:buNone/>
            </a:pPr>
            <a:r>
              <a:rPr b="0" i="0" lang="en-US" sz="1250" u="none" cap="none" strike="noStrike">
                <a:solidFill>
                  <a:srgbClr val="3B2D22"/>
                </a:solidFill>
                <a:latin typeface="Calibri"/>
                <a:ea typeface="Calibri"/>
                <a:cs typeface="Calibri"/>
                <a:sym typeface="Calibri"/>
              </a:rPr>
              <a:t>4.  HbA1c (glycated haemoglobin)</a:t>
            </a:r>
            <a:endParaRPr b="0" i="0" sz="125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3B2D22"/>
              </a:buClr>
              <a:buSzPts val="1250"/>
              <a:buFont typeface="Calibri"/>
              <a:buNone/>
            </a:pPr>
            <a:r>
              <a:rPr b="0" i="0" lang="en-US" sz="1250" u="none" cap="none" strike="noStrike">
                <a:solidFill>
                  <a:srgbClr val="3B2D22"/>
                </a:solidFill>
                <a:latin typeface="Calibri"/>
                <a:ea typeface="Calibri"/>
                <a:cs typeface="Calibri"/>
                <a:sym typeface="Calibri"/>
              </a:rPr>
              <a:t>5.  Homocysteine</a:t>
            </a:r>
            <a:endParaRPr b="0" i="0" sz="125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3B2D22"/>
              </a:buClr>
              <a:buSzPts val="1250"/>
              <a:buFont typeface="Calibri"/>
              <a:buNone/>
            </a:pPr>
            <a:r>
              <a:rPr b="0" i="0" lang="en-US" sz="1250" u="none" cap="none" strike="noStrike">
                <a:solidFill>
                  <a:srgbClr val="3B2D22"/>
                </a:solidFill>
                <a:latin typeface="Calibri"/>
                <a:ea typeface="Calibri"/>
                <a:cs typeface="Calibri"/>
                <a:sym typeface="Calibri"/>
              </a:rPr>
              <a:t>6.  25-OH vitamin D</a:t>
            </a:r>
            <a:endParaRPr b="0" i="0" sz="125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3B2D22"/>
              </a:buClr>
              <a:buSzPts val="1250"/>
              <a:buFont typeface="Calibri"/>
              <a:buNone/>
            </a:pPr>
            <a:r>
              <a:rPr b="0" i="0" lang="en-US" sz="1250" u="none" cap="none" strike="noStrike">
                <a:solidFill>
                  <a:srgbClr val="3B2D22"/>
                </a:solidFill>
                <a:latin typeface="Calibri"/>
                <a:ea typeface="Calibri"/>
                <a:cs typeface="Calibri"/>
                <a:sym typeface="Calibri"/>
              </a:rPr>
              <a:t>7.  TG/HDL ratio (from a standard lipid panel)</a:t>
            </a:r>
            <a:endParaRPr b="0" i="0" sz="125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5A4636"/>
              </a:buClr>
              <a:buSzPts val="1250"/>
              <a:buFont typeface="Calibri"/>
              <a:buNone/>
            </a:pPr>
            <a:r>
              <a:rPr b="0" i="0" lang="en-US" sz="1250" u="none" cap="none" strike="noStrike">
                <a:solidFill>
                  <a:srgbClr val="5A4636"/>
                </a:solidFill>
                <a:latin typeface="Calibri"/>
                <a:ea typeface="Calibri"/>
                <a:cs typeface="Calibri"/>
                <a:sym typeface="Calibri"/>
              </a:rPr>
              <a:t> </a:t>
            </a:r>
            <a:endParaRPr b="0" i="0" sz="125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5A4636"/>
              </a:buClr>
              <a:buSzPts val="1250"/>
              <a:buFont typeface="Calibri"/>
              <a:buNone/>
            </a:pPr>
            <a:r>
              <a:rPr b="0" i="1" lang="en-US" sz="1250" u="none" cap="none" strike="noStrike">
                <a:solidFill>
                  <a:srgbClr val="5A4636"/>
                </a:solidFill>
                <a:latin typeface="Calibri"/>
                <a:ea typeface="Calibri"/>
                <a:cs typeface="Calibri"/>
                <a:sym typeface="Calibri"/>
              </a:rPr>
              <a:t>I understand some are not routinely covered, and I'm happy to pay privately. The request is based on the 2021 ESC/EAS guidelines for cardiovascular prevention and the 2024 ESC update.</a:t>
            </a:r>
            <a:endParaRPr b="0" i="0" sz="1250" u="none" cap="none" strike="noStrike">
              <a:solidFill>
                <a:schemeClr val="dk1"/>
              </a:solidFill>
              <a:latin typeface="Calibri"/>
              <a:ea typeface="Calibri"/>
              <a:cs typeface="Calibri"/>
              <a:sym typeface="Calibri"/>
            </a:endParaRPr>
          </a:p>
        </p:txBody>
      </p:sp>
      <p:sp>
        <p:nvSpPr>
          <p:cNvPr id="529" name="Google Shape;529;p12"/>
          <p:cNvSpPr/>
          <p:nvPr/>
        </p:nvSpPr>
        <p:spPr>
          <a:xfrm>
            <a:off x="7680960" y="1691640"/>
            <a:ext cx="3931920" cy="1417320"/>
          </a:xfrm>
          <a:prstGeom prst="roundRect">
            <a:avLst>
              <a:gd fmla="val 5161" name="adj"/>
            </a:avLst>
          </a:prstGeom>
          <a:solidFill>
            <a:srgbClr val="EDE3D2"/>
          </a:solidFill>
          <a:ln cap="flat" cmpd="sng" w="9525">
            <a:solidFill>
              <a:srgbClr val="D9C9B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12"/>
          <p:cNvSpPr/>
          <p:nvPr/>
        </p:nvSpPr>
        <p:spPr>
          <a:xfrm>
            <a:off x="7863840" y="1874520"/>
            <a:ext cx="502920" cy="50292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531" name="Google Shape;531;p12"/>
          <p:cNvPicPr preferRelativeResize="0"/>
          <p:nvPr/>
        </p:nvPicPr>
        <p:blipFill rotWithShape="1">
          <a:blip r:embed="rId6">
            <a:alphaModFix/>
          </a:blip>
          <a:srcRect b="0" l="0" r="0" t="0"/>
          <a:stretch/>
        </p:blipFill>
        <p:spPr>
          <a:xfrm>
            <a:off x="7973568" y="1984248"/>
            <a:ext cx="283464" cy="283464"/>
          </a:xfrm>
          <a:prstGeom prst="rect">
            <a:avLst/>
          </a:prstGeom>
          <a:noFill/>
          <a:ln>
            <a:noFill/>
          </a:ln>
        </p:spPr>
      </p:pic>
      <p:sp>
        <p:nvSpPr>
          <p:cNvPr id="532" name="Google Shape;532;p12"/>
          <p:cNvSpPr/>
          <p:nvPr/>
        </p:nvSpPr>
        <p:spPr>
          <a:xfrm>
            <a:off x="8503920" y="1856232"/>
            <a:ext cx="292608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350"/>
              <a:buFont typeface="Cambria"/>
              <a:buNone/>
            </a:pPr>
            <a:r>
              <a:rPr b="1" i="0" lang="en-US" sz="1350" u="none" cap="none" strike="noStrike">
                <a:solidFill>
                  <a:srgbClr val="3B2D22"/>
                </a:solidFill>
                <a:latin typeface="Cambria"/>
                <a:ea typeface="Cambria"/>
                <a:cs typeface="Cambria"/>
                <a:sym typeface="Cambria"/>
              </a:rPr>
              <a:t>Bring a printed list</a:t>
            </a:r>
            <a:endParaRPr b="0" i="0" sz="1350" u="none" cap="none" strike="noStrike">
              <a:solidFill>
                <a:schemeClr val="dk1"/>
              </a:solidFill>
              <a:latin typeface="Calibri"/>
              <a:ea typeface="Calibri"/>
              <a:cs typeface="Calibri"/>
              <a:sym typeface="Calibri"/>
            </a:endParaRPr>
          </a:p>
        </p:txBody>
      </p:sp>
      <p:sp>
        <p:nvSpPr>
          <p:cNvPr id="533" name="Google Shape;533;p12"/>
          <p:cNvSpPr/>
          <p:nvPr/>
        </p:nvSpPr>
        <p:spPr>
          <a:xfrm>
            <a:off x="8503920" y="2194560"/>
            <a:ext cx="2971800" cy="8686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050"/>
              <a:buFont typeface="Calibri"/>
              <a:buNone/>
            </a:pPr>
            <a:r>
              <a:rPr b="0" i="0" lang="en-US" sz="1050" u="none" cap="none" strike="noStrike">
                <a:solidFill>
                  <a:srgbClr val="5A4636"/>
                </a:solidFill>
                <a:latin typeface="Calibri"/>
                <a:ea typeface="Calibri"/>
                <a:cs typeface="Calibri"/>
                <a:sym typeface="Calibri"/>
              </a:rPr>
              <a:t>Doctors get 5–7 minutes per patient. A clear written request gets you further than improvising at the desk.</a:t>
            </a:r>
            <a:endParaRPr b="0" i="0" sz="1050" u="none" cap="none" strike="noStrike">
              <a:solidFill>
                <a:schemeClr val="dk1"/>
              </a:solidFill>
              <a:latin typeface="Calibri"/>
              <a:ea typeface="Calibri"/>
              <a:cs typeface="Calibri"/>
              <a:sym typeface="Calibri"/>
            </a:endParaRPr>
          </a:p>
        </p:txBody>
      </p:sp>
      <p:sp>
        <p:nvSpPr>
          <p:cNvPr id="534" name="Google Shape;534;p12"/>
          <p:cNvSpPr/>
          <p:nvPr/>
        </p:nvSpPr>
        <p:spPr>
          <a:xfrm>
            <a:off x="7680960" y="3246120"/>
            <a:ext cx="3931920" cy="1417320"/>
          </a:xfrm>
          <a:prstGeom prst="roundRect">
            <a:avLst>
              <a:gd fmla="val 5161" name="adj"/>
            </a:avLst>
          </a:prstGeom>
          <a:solidFill>
            <a:srgbClr val="EDE3D2"/>
          </a:solidFill>
          <a:ln cap="flat" cmpd="sng" w="9525">
            <a:solidFill>
              <a:srgbClr val="D9C9B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5" name="Google Shape;535;p12"/>
          <p:cNvSpPr/>
          <p:nvPr/>
        </p:nvSpPr>
        <p:spPr>
          <a:xfrm>
            <a:off x="7863840" y="3429000"/>
            <a:ext cx="502920" cy="50292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536" name="Google Shape;536;p12"/>
          <p:cNvPicPr preferRelativeResize="0"/>
          <p:nvPr/>
        </p:nvPicPr>
        <p:blipFill rotWithShape="1">
          <a:blip r:embed="rId7">
            <a:alphaModFix/>
          </a:blip>
          <a:srcRect b="0" l="0" r="0" t="0"/>
          <a:stretch/>
        </p:blipFill>
        <p:spPr>
          <a:xfrm>
            <a:off x="7973568" y="3538728"/>
            <a:ext cx="283464" cy="283464"/>
          </a:xfrm>
          <a:prstGeom prst="rect">
            <a:avLst/>
          </a:prstGeom>
          <a:noFill/>
          <a:ln>
            <a:noFill/>
          </a:ln>
        </p:spPr>
      </p:pic>
      <p:sp>
        <p:nvSpPr>
          <p:cNvPr id="537" name="Google Shape;537;p12"/>
          <p:cNvSpPr/>
          <p:nvPr/>
        </p:nvSpPr>
        <p:spPr>
          <a:xfrm>
            <a:off x="8503920" y="3410712"/>
            <a:ext cx="292608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350"/>
              <a:buFont typeface="Cambria"/>
              <a:buNone/>
            </a:pPr>
            <a:r>
              <a:rPr b="1" i="0" lang="en-US" sz="1350" u="none" cap="none" strike="noStrike">
                <a:solidFill>
                  <a:srgbClr val="3B2D22"/>
                </a:solidFill>
                <a:latin typeface="Cambria"/>
                <a:ea typeface="Cambria"/>
                <a:cs typeface="Cambria"/>
                <a:sym typeface="Cambria"/>
              </a:rPr>
              <a:t>Be specific about why</a:t>
            </a:r>
            <a:endParaRPr b="0" i="0" sz="1350" u="none" cap="none" strike="noStrike">
              <a:solidFill>
                <a:schemeClr val="dk1"/>
              </a:solidFill>
              <a:latin typeface="Calibri"/>
              <a:ea typeface="Calibri"/>
              <a:cs typeface="Calibri"/>
              <a:sym typeface="Calibri"/>
            </a:endParaRPr>
          </a:p>
        </p:txBody>
      </p:sp>
      <p:sp>
        <p:nvSpPr>
          <p:cNvPr id="538" name="Google Shape;538;p12"/>
          <p:cNvSpPr/>
          <p:nvPr/>
        </p:nvSpPr>
        <p:spPr>
          <a:xfrm>
            <a:off x="8503920" y="3749040"/>
            <a:ext cx="2971800" cy="8686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050"/>
              <a:buFont typeface="Calibri"/>
              <a:buNone/>
            </a:pPr>
            <a:r>
              <a:rPr b="0" i="0" lang="en-US" sz="1050" u="none" cap="none" strike="noStrike">
                <a:solidFill>
                  <a:srgbClr val="5A4636"/>
                </a:solidFill>
                <a:latin typeface="Calibri"/>
                <a:ea typeface="Calibri"/>
                <a:cs typeface="Calibri"/>
                <a:sym typeface="Calibri"/>
              </a:rPr>
              <a:t>Family history, age, lifestyle, fatigue or a recent event in someone close — give them a reason to take it seriously.</a:t>
            </a:r>
            <a:endParaRPr b="0" i="0" sz="1050" u="none" cap="none" strike="noStrike">
              <a:solidFill>
                <a:schemeClr val="dk1"/>
              </a:solidFill>
              <a:latin typeface="Calibri"/>
              <a:ea typeface="Calibri"/>
              <a:cs typeface="Calibri"/>
              <a:sym typeface="Calibri"/>
            </a:endParaRPr>
          </a:p>
        </p:txBody>
      </p:sp>
      <p:sp>
        <p:nvSpPr>
          <p:cNvPr id="539" name="Google Shape;539;p12"/>
          <p:cNvSpPr/>
          <p:nvPr/>
        </p:nvSpPr>
        <p:spPr>
          <a:xfrm>
            <a:off x="7680960" y="4800600"/>
            <a:ext cx="3931920" cy="1417320"/>
          </a:xfrm>
          <a:prstGeom prst="roundRect">
            <a:avLst>
              <a:gd fmla="val 5161" name="adj"/>
            </a:avLst>
          </a:prstGeom>
          <a:solidFill>
            <a:srgbClr val="EDE3D2"/>
          </a:solidFill>
          <a:ln cap="flat" cmpd="sng" w="9525">
            <a:solidFill>
              <a:srgbClr val="D9C9B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0" name="Google Shape;540;p12"/>
          <p:cNvSpPr/>
          <p:nvPr/>
        </p:nvSpPr>
        <p:spPr>
          <a:xfrm>
            <a:off x="7863840" y="4983480"/>
            <a:ext cx="502920" cy="50292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541" name="Google Shape;541;p12"/>
          <p:cNvPicPr preferRelativeResize="0"/>
          <p:nvPr/>
        </p:nvPicPr>
        <p:blipFill rotWithShape="1">
          <a:blip r:embed="rId8">
            <a:alphaModFix/>
          </a:blip>
          <a:srcRect b="0" l="0" r="0" t="0"/>
          <a:stretch/>
        </p:blipFill>
        <p:spPr>
          <a:xfrm>
            <a:off x="7973568" y="5093208"/>
            <a:ext cx="283464" cy="283464"/>
          </a:xfrm>
          <a:prstGeom prst="rect">
            <a:avLst/>
          </a:prstGeom>
          <a:noFill/>
          <a:ln>
            <a:noFill/>
          </a:ln>
        </p:spPr>
      </p:pic>
      <p:sp>
        <p:nvSpPr>
          <p:cNvPr id="542" name="Google Shape;542;p12"/>
          <p:cNvSpPr/>
          <p:nvPr/>
        </p:nvSpPr>
        <p:spPr>
          <a:xfrm>
            <a:off x="8503920" y="4965192"/>
            <a:ext cx="292608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350"/>
              <a:buFont typeface="Cambria"/>
              <a:buNone/>
            </a:pPr>
            <a:r>
              <a:rPr b="1" i="0" lang="en-US" sz="1350" u="none" cap="none" strike="noStrike">
                <a:solidFill>
                  <a:srgbClr val="3B2D22"/>
                </a:solidFill>
                <a:latin typeface="Cambria"/>
                <a:ea typeface="Cambria"/>
                <a:cs typeface="Cambria"/>
                <a:sym typeface="Cambria"/>
              </a:rPr>
              <a:t>It's your data</a:t>
            </a:r>
            <a:endParaRPr b="0" i="0" sz="1350" u="none" cap="none" strike="noStrike">
              <a:solidFill>
                <a:schemeClr val="dk1"/>
              </a:solidFill>
              <a:latin typeface="Calibri"/>
              <a:ea typeface="Calibri"/>
              <a:cs typeface="Calibri"/>
              <a:sym typeface="Calibri"/>
            </a:endParaRPr>
          </a:p>
        </p:txBody>
      </p:sp>
      <p:sp>
        <p:nvSpPr>
          <p:cNvPr id="543" name="Google Shape;543;p12"/>
          <p:cNvSpPr/>
          <p:nvPr/>
        </p:nvSpPr>
        <p:spPr>
          <a:xfrm>
            <a:off x="8503920" y="5303520"/>
            <a:ext cx="2971800" cy="8686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050"/>
              <a:buFont typeface="Calibri"/>
              <a:buNone/>
            </a:pPr>
            <a:r>
              <a:rPr b="0" i="0" lang="en-US" sz="1050" u="none" cap="none" strike="noStrike">
                <a:solidFill>
                  <a:srgbClr val="5A4636"/>
                </a:solidFill>
                <a:latin typeface="Calibri"/>
                <a:ea typeface="Calibri"/>
                <a:cs typeface="Calibri"/>
                <a:sym typeface="Calibri"/>
              </a:rPr>
              <a:t>If insurance won't cover a test, private labs in your region run all 7 markers. You're allowed to know your own biology.</a:t>
            </a:r>
            <a:endParaRPr b="0" i="0" sz="1050" u="none" cap="none" strike="noStrike">
              <a:solidFill>
                <a:schemeClr val="dk1"/>
              </a:solidFill>
              <a:latin typeface="Calibri"/>
              <a:ea typeface="Calibri"/>
              <a:cs typeface="Calibri"/>
              <a:sym typeface="Calibri"/>
            </a:endParaRPr>
          </a:p>
        </p:txBody>
      </p:sp>
      <p:sp>
        <p:nvSpPr>
          <p:cNvPr id="544" name="Google Shape;544;p12"/>
          <p:cNvSpPr/>
          <p:nvPr/>
        </p:nvSpPr>
        <p:spPr>
          <a:xfrm>
            <a:off x="548640" y="6492240"/>
            <a:ext cx="54864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900"/>
              <a:buFont typeface="Calibri"/>
              <a:buNone/>
            </a:pPr>
            <a:r>
              <a:rPr b="0" i="1" lang="en-US" sz="900" u="none" cap="none" strike="noStrike">
                <a:solidFill>
                  <a:srgbClr val="7A6651"/>
                </a:solidFill>
                <a:latin typeface="Calibri"/>
                <a:ea typeface="Calibri"/>
                <a:cs typeface="Calibri"/>
                <a:sym typeface="Calibri"/>
              </a:rPr>
              <a:t>Zenomi  ·  Know Your Biomarkers</a:t>
            </a:r>
            <a:endParaRPr b="0" i="0" sz="900" u="none" cap="none" strike="noStrike">
              <a:solidFill>
                <a:schemeClr val="dk1"/>
              </a:solidFill>
              <a:latin typeface="Calibri"/>
              <a:ea typeface="Calibri"/>
              <a:cs typeface="Calibri"/>
              <a:sym typeface="Calibri"/>
            </a:endParaRPr>
          </a:p>
        </p:txBody>
      </p:sp>
      <p:sp>
        <p:nvSpPr>
          <p:cNvPr id="545" name="Google Shape;545;p12"/>
          <p:cNvSpPr/>
          <p:nvPr/>
        </p:nvSpPr>
        <p:spPr>
          <a:xfrm>
            <a:off x="9814255" y="6492240"/>
            <a:ext cx="18288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7A6651"/>
              </a:buClr>
              <a:buSzPts val="900"/>
              <a:buFont typeface="Calibri"/>
              <a:buNone/>
            </a:pPr>
            <a:r>
              <a:rPr b="0" i="0" lang="en-US" sz="900" u="none" cap="none" strike="noStrike">
                <a:solidFill>
                  <a:srgbClr val="7A6651"/>
                </a:solidFill>
                <a:latin typeface="Calibri"/>
                <a:ea typeface="Calibri"/>
                <a:cs typeface="Calibri"/>
                <a:sym typeface="Calibri"/>
              </a:rPr>
              <a:t>11</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50" name="Shape 550"/>
        <p:cNvGrpSpPr/>
        <p:nvPr/>
      </p:nvGrpSpPr>
      <p:grpSpPr>
        <a:xfrm>
          <a:off x="0" y="0"/>
          <a:ext cx="0" cy="0"/>
          <a:chOff x="0" y="0"/>
          <a:chExt cx="0" cy="0"/>
        </a:xfrm>
      </p:grpSpPr>
      <p:pic>
        <p:nvPicPr>
          <p:cNvPr descr="/home/claude/assets/gingko.png" id="551" name="Google Shape;551;p14"/>
          <p:cNvPicPr preferRelativeResize="0"/>
          <p:nvPr/>
        </p:nvPicPr>
        <p:blipFill rotWithShape="1">
          <a:blip r:embed="rId4">
            <a:alphaModFix amt="90000"/>
          </a:blip>
          <a:srcRect b="0" l="0" r="0" t="0"/>
          <a:stretch/>
        </p:blipFill>
        <p:spPr>
          <a:xfrm>
            <a:off x="137160" y="182880"/>
            <a:ext cx="2194560" cy="2926080"/>
          </a:xfrm>
          <a:prstGeom prst="rect">
            <a:avLst/>
          </a:prstGeom>
          <a:noFill/>
          <a:ln>
            <a:noFill/>
          </a:ln>
        </p:spPr>
      </p:pic>
      <p:pic>
        <p:nvPicPr>
          <p:cNvPr descr="/home/claude/assets/gingko.png" id="552" name="Google Shape;552;p14"/>
          <p:cNvPicPr preferRelativeResize="0"/>
          <p:nvPr/>
        </p:nvPicPr>
        <p:blipFill rotWithShape="1">
          <a:blip r:embed="rId4">
            <a:alphaModFix amt="90000"/>
          </a:blip>
          <a:srcRect b="0" l="0" r="0" t="0"/>
          <a:stretch/>
        </p:blipFill>
        <p:spPr>
          <a:xfrm flipH="1">
            <a:off x="9265615" y="3200400"/>
            <a:ext cx="2743200" cy="3474720"/>
          </a:xfrm>
          <a:prstGeom prst="rect">
            <a:avLst/>
          </a:prstGeom>
          <a:noFill/>
          <a:ln>
            <a:noFill/>
          </a:ln>
        </p:spPr>
      </p:pic>
      <p:pic>
        <p:nvPicPr>
          <p:cNvPr descr="/home/claude/assets/zenomi_logo.png" id="553" name="Google Shape;553;p14"/>
          <p:cNvPicPr preferRelativeResize="0"/>
          <p:nvPr/>
        </p:nvPicPr>
        <p:blipFill rotWithShape="1">
          <a:blip r:embed="rId5">
            <a:alphaModFix/>
          </a:blip>
          <a:srcRect b="0" l="0" r="0" t="0"/>
          <a:stretch/>
        </p:blipFill>
        <p:spPr>
          <a:xfrm>
            <a:off x="4907128" y="502920"/>
            <a:ext cx="2377440" cy="2148840"/>
          </a:xfrm>
          <a:prstGeom prst="rect">
            <a:avLst/>
          </a:prstGeom>
          <a:noFill/>
          <a:ln>
            <a:noFill/>
          </a:ln>
        </p:spPr>
      </p:pic>
      <p:sp>
        <p:nvSpPr>
          <p:cNvPr id="554" name="Google Shape;554;p14"/>
          <p:cNvSpPr/>
          <p:nvPr/>
        </p:nvSpPr>
        <p:spPr>
          <a:xfrm>
            <a:off x="548640" y="2788920"/>
            <a:ext cx="11094415" cy="7772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B2D22"/>
              </a:buClr>
              <a:buSzPts val="4400"/>
              <a:buFont typeface="Cambria"/>
              <a:buNone/>
            </a:pPr>
            <a:r>
              <a:rPr b="1" i="0" lang="en-US" sz="4400" u="none" cap="none" strike="noStrike">
                <a:solidFill>
                  <a:srgbClr val="3B2D22"/>
                </a:solidFill>
                <a:latin typeface="Cambria"/>
                <a:ea typeface="Cambria"/>
                <a:cs typeface="Cambria"/>
                <a:sym typeface="Cambria"/>
              </a:rPr>
              <a:t>Train Your </a:t>
            </a:r>
            <a:r>
              <a:rPr b="1" lang="en-US" sz="4400">
                <a:solidFill>
                  <a:srgbClr val="3B2D22"/>
                </a:solidFill>
                <a:latin typeface="Cambria"/>
                <a:ea typeface="Cambria"/>
                <a:cs typeface="Cambria"/>
                <a:sym typeface="Cambria"/>
              </a:rPr>
              <a:t>Longevity</a:t>
            </a:r>
            <a:endParaRPr b="0" i="0" sz="4400" u="none" cap="none" strike="noStrike">
              <a:solidFill>
                <a:schemeClr val="dk1"/>
              </a:solidFill>
              <a:latin typeface="Calibri"/>
              <a:ea typeface="Calibri"/>
              <a:cs typeface="Calibri"/>
              <a:sym typeface="Calibri"/>
            </a:endParaRPr>
          </a:p>
        </p:txBody>
      </p:sp>
      <p:sp>
        <p:nvSpPr>
          <p:cNvPr id="555" name="Google Shape;555;p14"/>
          <p:cNvSpPr/>
          <p:nvPr/>
        </p:nvSpPr>
        <p:spPr>
          <a:xfrm>
            <a:off x="1463040" y="3611880"/>
            <a:ext cx="9265615" cy="5486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5A4636"/>
              </a:buClr>
              <a:buSzPts val="1600"/>
              <a:buFont typeface="Calibri"/>
              <a:buNone/>
            </a:pPr>
            <a:r>
              <a:rPr b="0" i="1" lang="en-US" sz="1600" u="none" cap="none" strike="noStrike">
                <a:solidFill>
                  <a:srgbClr val="5A4636"/>
                </a:solidFill>
                <a:latin typeface="Calibri"/>
                <a:ea typeface="Calibri"/>
                <a:cs typeface="Calibri"/>
                <a:sym typeface="Calibri"/>
              </a:rPr>
              <a:t>Knowing these seven numbers is the first move from reactive medicine to actual prevention.</a:t>
            </a:r>
            <a:endParaRPr b="0" i="0" sz="1600" u="none" cap="none" strike="noStrike">
              <a:solidFill>
                <a:schemeClr val="dk1"/>
              </a:solidFill>
              <a:latin typeface="Calibri"/>
              <a:ea typeface="Calibri"/>
              <a:cs typeface="Calibri"/>
              <a:sym typeface="Calibri"/>
            </a:endParaRPr>
          </a:p>
        </p:txBody>
      </p:sp>
      <p:sp>
        <p:nvSpPr>
          <p:cNvPr id="556" name="Google Shape;556;p14"/>
          <p:cNvSpPr/>
          <p:nvPr/>
        </p:nvSpPr>
        <p:spPr>
          <a:xfrm>
            <a:off x="2666848" y="4434840"/>
            <a:ext cx="6858000" cy="1508760"/>
          </a:xfrm>
          <a:prstGeom prst="roundRect">
            <a:avLst>
              <a:gd fmla="val 4848" name="adj"/>
            </a:avLst>
          </a:prstGeom>
          <a:solidFill>
            <a:srgbClr val="EDE3D2"/>
          </a:solidFill>
          <a:ln cap="flat" cmpd="sng" w="12700">
            <a:solidFill>
              <a:srgbClr val="A849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14"/>
          <p:cNvSpPr/>
          <p:nvPr/>
        </p:nvSpPr>
        <p:spPr>
          <a:xfrm>
            <a:off x="2666848" y="4526280"/>
            <a:ext cx="6858000"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3B2D22"/>
              </a:buClr>
              <a:buSzPts val="1800"/>
              <a:buFont typeface="Cambria"/>
              <a:buNone/>
            </a:pPr>
            <a:r>
              <a:rPr b="1" i="0" lang="en-US" sz="1800" u="none" cap="none" strike="noStrike">
                <a:solidFill>
                  <a:srgbClr val="3B2D22"/>
                </a:solidFill>
                <a:latin typeface="Cambria"/>
                <a:ea typeface="Cambria"/>
                <a:cs typeface="Cambria"/>
                <a:sym typeface="Cambria"/>
              </a:rPr>
              <a:t>Continue the conversation at Zenomi</a:t>
            </a:r>
            <a:endParaRPr b="0" i="0" sz="1800" u="none" cap="none" strike="noStrike">
              <a:solidFill>
                <a:schemeClr val="dk1"/>
              </a:solidFill>
              <a:latin typeface="Calibri"/>
              <a:ea typeface="Calibri"/>
              <a:cs typeface="Calibri"/>
              <a:sym typeface="Calibri"/>
            </a:endParaRPr>
          </a:p>
        </p:txBody>
      </p:sp>
      <p:sp>
        <p:nvSpPr>
          <p:cNvPr id="558" name="Google Shape;558;p14"/>
          <p:cNvSpPr/>
          <p:nvPr/>
        </p:nvSpPr>
        <p:spPr>
          <a:xfrm>
            <a:off x="2666848" y="4983480"/>
            <a:ext cx="6858000" cy="36576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5A4636"/>
              </a:buClr>
              <a:buSzPts val="1250"/>
              <a:buFont typeface="Calibri"/>
              <a:buNone/>
            </a:pPr>
            <a:r>
              <a:rPr b="0" i="0" lang="en-US" sz="1250" u="none" cap="none" strike="noStrike">
                <a:solidFill>
                  <a:srgbClr val="5A4636"/>
                </a:solidFill>
                <a:latin typeface="Calibri"/>
                <a:ea typeface="Calibri"/>
                <a:cs typeface="Calibri"/>
                <a:sym typeface="Calibri"/>
              </a:rPr>
              <a:t>7 Biomarkers  ·  1 Conversation  ·  A different question to ask of your own body</a:t>
            </a:r>
            <a:endParaRPr b="0" i="0" sz="1250" u="none" cap="none" strike="noStrike">
              <a:solidFill>
                <a:schemeClr val="dk1"/>
              </a:solidFill>
              <a:latin typeface="Calibri"/>
              <a:ea typeface="Calibri"/>
              <a:cs typeface="Calibri"/>
              <a:sym typeface="Calibri"/>
            </a:endParaRPr>
          </a:p>
        </p:txBody>
      </p:sp>
      <p:sp>
        <p:nvSpPr>
          <p:cNvPr id="559" name="Google Shape;559;p14"/>
          <p:cNvSpPr/>
          <p:nvPr/>
        </p:nvSpPr>
        <p:spPr>
          <a:xfrm>
            <a:off x="2666848" y="5394960"/>
            <a:ext cx="6858000" cy="36576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7A6651"/>
              </a:buClr>
              <a:buSzPts val="1250"/>
              <a:buFont typeface="Calibri"/>
              <a:buNone/>
            </a:pPr>
            <a:r>
              <a:rPr b="0" i="1" lang="en-US" sz="1250" u="none" cap="none" strike="noStrike">
                <a:solidFill>
                  <a:srgbClr val="7A6651"/>
                </a:solidFill>
                <a:latin typeface="Calibri"/>
                <a:ea typeface="Calibri"/>
                <a:cs typeface="Calibri"/>
                <a:sym typeface="Calibri"/>
              </a:rPr>
              <a:t>Zenomi Pilates Studio  ·  Baarerstrasse 86, 6300 Zug</a:t>
            </a:r>
            <a:endParaRPr b="0" i="0" sz="1250" u="none" cap="none" strike="noStrike">
              <a:solidFill>
                <a:schemeClr val="dk1"/>
              </a:solidFill>
              <a:latin typeface="Calibri"/>
              <a:ea typeface="Calibri"/>
              <a:cs typeface="Calibri"/>
              <a:sym typeface="Calibri"/>
            </a:endParaRPr>
          </a:p>
        </p:txBody>
      </p:sp>
      <p:sp>
        <p:nvSpPr>
          <p:cNvPr id="560" name="Google Shape;560;p14"/>
          <p:cNvSpPr/>
          <p:nvPr/>
        </p:nvSpPr>
        <p:spPr>
          <a:xfrm>
            <a:off x="548640" y="6263640"/>
            <a:ext cx="11094415" cy="2743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7A6651"/>
              </a:buClr>
              <a:buSzPts val="1000"/>
              <a:buFont typeface="Calibri"/>
              <a:buNone/>
            </a:pPr>
            <a:r>
              <a:rPr b="0" i="1" lang="en-US" sz="1000" u="none" cap="none" strike="noStrike">
                <a:solidFill>
                  <a:srgbClr val="7A6651"/>
                </a:solidFill>
                <a:latin typeface="Calibri"/>
                <a:ea typeface="Calibri"/>
                <a:cs typeface="Calibri"/>
                <a:sym typeface="Calibri"/>
              </a:rPr>
              <a:t>Adapted from educational content by </a:t>
            </a:r>
            <a:r>
              <a:rPr b="1" i="1" lang="en-US" sz="1000" u="none" cap="none" strike="noStrike">
                <a:solidFill>
                  <a:srgbClr val="3B2D22"/>
                </a:solidFill>
                <a:latin typeface="Calibri"/>
                <a:ea typeface="Calibri"/>
                <a:cs typeface="Calibri"/>
                <a:sym typeface="Calibri"/>
              </a:rPr>
              <a:t>Dr. med. Asmira Husić Mulabećirović</a:t>
            </a:r>
            <a:r>
              <a:rPr b="0" i="0" lang="en-US" sz="1000" u="none" cap="none" strike="noStrike">
                <a:solidFill>
                  <a:srgbClr val="7A6651"/>
                </a:solidFill>
                <a:latin typeface="Calibri"/>
                <a:ea typeface="Calibri"/>
                <a:cs typeface="Calibri"/>
                <a:sym typeface="Calibri"/>
              </a:rPr>
              <a:t>  ·  </a:t>
            </a:r>
            <a:r>
              <a:rPr b="0" i="1" lang="en-US" sz="1000" u="none" cap="none" strike="noStrike">
                <a:solidFill>
                  <a:srgbClr val="A8492C"/>
                </a:solidFill>
                <a:latin typeface="Calibri"/>
                <a:ea typeface="Calibri"/>
                <a:cs typeface="Calibri"/>
                <a:sym typeface="Calibri"/>
              </a:rPr>
              <a:t>biologijatrajanja.com</a:t>
            </a:r>
            <a:endParaRPr b="0" i="0" sz="1000" u="none" cap="none" strike="noStrike">
              <a:solidFill>
                <a:schemeClr val="dk1"/>
              </a:solidFill>
              <a:latin typeface="Calibri"/>
              <a:ea typeface="Calibri"/>
              <a:cs typeface="Calibri"/>
              <a:sym typeface="Calibri"/>
            </a:endParaRPr>
          </a:p>
        </p:txBody>
      </p:sp>
      <p:sp>
        <p:nvSpPr>
          <p:cNvPr id="561" name="Google Shape;561;p14"/>
          <p:cNvSpPr/>
          <p:nvPr/>
        </p:nvSpPr>
        <p:spPr>
          <a:xfrm>
            <a:off x="548640" y="6537960"/>
            <a:ext cx="11094415" cy="2743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7A6651"/>
              </a:buClr>
              <a:buSzPts val="900"/>
              <a:buFont typeface="Calibri"/>
              <a:buNone/>
            </a:pPr>
            <a:r>
              <a:rPr b="0" i="1" lang="en-US" sz="900" u="none" cap="none" strike="noStrike">
                <a:solidFill>
                  <a:srgbClr val="7A6651"/>
                </a:solidFill>
                <a:latin typeface="Calibri"/>
                <a:ea typeface="Calibri"/>
                <a:cs typeface="Calibri"/>
                <a:sym typeface="Calibri"/>
              </a:rPr>
              <a:t>Educational only — not a substitute for individual medical advice.</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8" name="Shape 28"/>
        <p:cNvGrpSpPr/>
        <p:nvPr/>
      </p:nvGrpSpPr>
      <p:grpSpPr>
        <a:xfrm>
          <a:off x="0" y="0"/>
          <a:ext cx="0" cy="0"/>
          <a:chOff x="0" y="0"/>
          <a:chExt cx="0" cy="0"/>
        </a:xfrm>
      </p:grpSpPr>
      <p:pic>
        <p:nvPicPr>
          <p:cNvPr descr="/home/claude/assets/zenomi_logo.png" id="29" name="Google Shape;29;p2"/>
          <p:cNvPicPr preferRelativeResize="0"/>
          <p:nvPr/>
        </p:nvPicPr>
        <p:blipFill rotWithShape="1">
          <a:blip r:embed="rId4">
            <a:alphaModFix/>
          </a:blip>
          <a:srcRect b="0" l="0" r="0" t="0"/>
          <a:stretch/>
        </p:blipFill>
        <p:spPr>
          <a:xfrm>
            <a:off x="10911535" y="228600"/>
            <a:ext cx="960120" cy="868680"/>
          </a:xfrm>
          <a:prstGeom prst="rect">
            <a:avLst/>
          </a:prstGeom>
          <a:noFill/>
          <a:ln>
            <a:noFill/>
          </a:ln>
        </p:spPr>
      </p:pic>
      <p:sp>
        <p:nvSpPr>
          <p:cNvPr id="30" name="Google Shape;30;p2"/>
          <p:cNvSpPr/>
          <p:nvPr/>
        </p:nvSpPr>
        <p:spPr>
          <a:xfrm>
            <a:off x="548640" y="320040"/>
            <a:ext cx="10058400" cy="8686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3400"/>
              <a:buFont typeface="Cambria"/>
              <a:buNone/>
            </a:pPr>
            <a:r>
              <a:rPr b="1" i="0" lang="en-US" sz="3400" u="none" cap="none" strike="noStrike">
                <a:solidFill>
                  <a:srgbClr val="3B2D22"/>
                </a:solidFill>
                <a:latin typeface="Cambria"/>
                <a:ea typeface="Cambria"/>
                <a:cs typeface="Cambria"/>
                <a:sym typeface="Cambria"/>
              </a:rPr>
              <a:t>Why this matters</a:t>
            </a:r>
            <a:endParaRPr b="0" i="0" sz="3400" u="none" cap="none" strike="noStrike">
              <a:solidFill>
                <a:schemeClr val="dk1"/>
              </a:solidFill>
              <a:latin typeface="Calibri"/>
              <a:ea typeface="Calibri"/>
              <a:cs typeface="Calibri"/>
              <a:sym typeface="Calibri"/>
            </a:endParaRPr>
          </a:p>
        </p:txBody>
      </p:sp>
      <p:sp>
        <p:nvSpPr>
          <p:cNvPr id="31" name="Google Shape;31;p2"/>
          <p:cNvSpPr/>
          <p:nvPr/>
        </p:nvSpPr>
        <p:spPr>
          <a:xfrm>
            <a:off x="548640" y="1234440"/>
            <a:ext cx="694944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492C"/>
              </a:buClr>
              <a:buSzPts val="1800"/>
              <a:buFont typeface="Cambria"/>
              <a:buNone/>
            </a:pPr>
            <a:r>
              <a:rPr b="0" i="1" lang="en-US" sz="1800" u="none" cap="none" strike="noStrike">
                <a:solidFill>
                  <a:srgbClr val="A8492C"/>
                </a:solidFill>
                <a:latin typeface="Cambria"/>
                <a:ea typeface="Cambria"/>
                <a:cs typeface="Cambria"/>
                <a:sym typeface="Cambria"/>
              </a:rPr>
              <a:t>"Time can't be bought. </a:t>
            </a:r>
            <a:r>
              <a:rPr i="1" lang="en-US" sz="1800">
                <a:solidFill>
                  <a:srgbClr val="A8492C"/>
                </a:solidFill>
                <a:latin typeface="Cambria"/>
                <a:ea typeface="Cambria"/>
                <a:cs typeface="Cambria"/>
                <a:sym typeface="Cambria"/>
              </a:rPr>
              <a:t>Longevity</a:t>
            </a:r>
            <a:r>
              <a:rPr b="0" i="1" lang="en-US" sz="1800" u="none" cap="none" strike="noStrike">
                <a:solidFill>
                  <a:srgbClr val="A8492C"/>
                </a:solidFill>
                <a:latin typeface="Cambria"/>
                <a:ea typeface="Cambria"/>
                <a:cs typeface="Cambria"/>
                <a:sym typeface="Cambria"/>
              </a:rPr>
              <a:t> is trained."</a:t>
            </a:r>
            <a:endParaRPr b="0" i="0" sz="1800" u="none" cap="none" strike="noStrike">
              <a:solidFill>
                <a:schemeClr val="dk1"/>
              </a:solidFill>
              <a:latin typeface="Calibri"/>
              <a:ea typeface="Calibri"/>
              <a:cs typeface="Calibri"/>
              <a:sym typeface="Calibri"/>
            </a:endParaRPr>
          </a:p>
        </p:txBody>
      </p:sp>
      <p:sp>
        <p:nvSpPr>
          <p:cNvPr id="32" name="Google Shape;32;p2"/>
          <p:cNvSpPr/>
          <p:nvPr/>
        </p:nvSpPr>
        <p:spPr>
          <a:xfrm>
            <a:off x="548640" y="1783080"/>
            <a:ext cx="6949440" cy="2743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3B2D22"/>
              </a:buClr>
              <a:buSzPts val="1400"/>
              <a:buFont typeface="Calibri"/>
              <a:buNone/>
            </a:pPr>
            <a:r>
              <a:rPr b="1" i="0" lang="en-US" sz="1400" u="none" cap="none" strike="noStrike">
                <a:solidFill>
                  <a:srgbClr val="3B2D22"/>
                </a:solidFill>
                <a:latin typeface="Calibri"/>
                <a:ea typeface="Calibri"/>
                <a:cs typeface="Calibri"/>
                <a:sym typeface="Calibri"/>
              </a:rPr>
              <a:t>The Western preventive system is built to put out fires — not to stop them.</a:t>
            </a:r>
            <a:endParaRPr b="0" i="0" sz="1400" u="none" cap="none" strike="noStrike">
              <a:solidFill>
                <a:schemeClr val="dk1"/>
              </a:solidFill>
              <a:latin typeface="Calibri"/>
              <a:ea typeface="Calibri"/>
              <a:cs typeface="Calibri"/>
              <a:sym typeface="Calibri"/>
            </a:endParaRPr>
          </a:p>
          <a:p>
            <a:pPr indent="0" lvl="0" marL="0" marR="0" rtl="0" algn="l">
              <a:spcBef>
                <a:spcPts val="400"/>
              </a:spcBef>
              <a:spcAft>
                <a:spcPts val="0"/>
              </a:spcAft>
              <a:buClr>
                <a:srgbClr val="5A4636"/>
              </a:buClr>
              <a:buSzPts val="1400"/>
              <a:buFont typeface="Calibri"/>
              <a:buNone/>
            </a:pPr>
            <a:r>
              <a:rPr b="0" i="0" lang="en-US" sz="1400" u="none" cap="none" strike="noStrike">
                <a:solidFill>
                  <a:srgbClr val="5A4636"/>
                </a:solidFill>
                <a:latin typeface="Calibri"/>
                <a:ea typeface="Calibri"/>
                <a:cs typeface="Calibri"/>
                <a:sym typeface="Calibri"/>
              </a:rPr>
              <a:t> </a:t>
            </a:r>
            <a:endParaRPr b="0" i="0" sz="1400" u="none" cap="none" strike="noStrike">
              <a:solidFill>
                <a:schemeClr val="dk1"/>
              </a:solidFill>
              <a:latin typeface="Calibri"/>
              <a:ea typeface="Calibri"/>
              <a:cs typeface="Calibri"/>
              <a:sym typeface="Calibri"/>
            </a:endParaRPr>
          </a:p>
          <a:p>
            <a:pPr indent="0" lvl="0" marL="0" marR="0" rtl="0" algn="l">
              <a:spcBef>
                <a:spcPts val="400"/>
              </a:spcBef>
              <a:spcAft>
                <a:spcPts val="0"/>
              </a:spcAft>
              <a:buClr>
                <a:srgbClr val="5A4636"/>
              </a:buClr>
              <a:buSzPts val="1400"/>
              <a:buFont typeface="Calibri"/>
              <a:buNone/>
            </a:pPr>
            <a:r>
              <a:rPr b="0" i="0" lang="en-US" sz="1400" u="none" cap="none" strike="noStrike">
                <a:solidFill>
                  <a:srgbClr val="5A4636"/>
                </a:solidFill>
                <a:latin typeface="Calibri"/>
                <a:ea typeface="Calibri"/>
                <a:cs typeface="Calibri"/>
                <a:sym typeface="Calibri"/>
              </a:rPr>
              <a:t>Standard annual blood panels confirm what's already wrong. They rarely catch the silent processes — arterial inflammation, insulin resistance, vascular ageing — that begin 10 to 20 years before any symptom appears.</a:t>
            </a:r>
            <a:endParaRPr b="0" i="0" sz="1400" u="none" cap="none" strike="noStrike">
              <a:solidFill>
                <a:schemeClr val="dk1"/>
              </a:solidFill>
              <a:latin typeface="Calibri"/>
              <a:ea typeface="Calibri"/>
              <a:cs typeface="Calibri"/>
              <a:sym typeface="Calibri"/>
            </a:endParaRPr>
          </a:p>
          <a:p>
            <a:pPr indent="0" lvl="0" marL="0" marR="0" rtl="0" algn="l">
              <a:spcBef>
                <a:spcPts val="400"/>
              </a:spcBef>
              <a:spcAft>
                <a:spcPts val="0"/>
              </a:spcAft>
              <a:buClr>
                <a:srgbClr val="5A4636"/>
              </a:buClr>
              <a:buSzPts val="1400"/>
              <a:buFont typeface="Calibri"/>
              <a:buNone/>
            </a:pPr>
            <a:r>
              <a:rPr b="0" i="0" lang="en-US" sz="1400" u="none" cap="none" strike="noStrike">
                <a:solidFill>
                  <a:srgbClr val="5A4636"/>
                </a:solidFill>
                <a:latin typeface="Calibri"/>
                <a:ea typeface="Calibri"/>
                <a:cs typeface="Calibri"/>
                <a:sym typeface="Calibri"/>
              </a:rPr>
              <a:t> </a:t>
            </a:r>
            <a:endParaRPr b="0" i="0" sz="1400" u="none" cap="none" strike="noStrike">
              <a:solidFill>
                <a:schemeClr val="dk1"/>
              </a:solidFill>
              <a:latin typeface="Calibri"/>
              <a:ea typeface="Calibri"/>
              <a:cs typeface="Calibri"/>
              <a:sym typeface="Calibri"/>
            </a:endParaRPr>
          </a:p>
          <a:p>
            <a:pPr indent="0" lvl="0" marL="0" marR="0" rtl="0" algn="l">
              <a:spcBef>
                <a:spcPts val="400"/>
              </a:spcBef>
              <a:spcAft>
                <a:spcPts val="0"/>
              </a:spcAft>
              <a:buClr>
                <a:srgbClr val="5A4636"/>
              </a:buClr>
              <a:buSzPts val="1400"/>
              <a:buFont typeface="Calibri"/>
              <a:buNone/>
            </a:pPr>
            <a:r>
              <a:rPr b="0" i="0" lang="en-US" sz="1400" u="none" cap="none" strike="noStrike">
                <a:solidFill>
                  <a:srgbClr val="5A4636"/>
                </a:solidFill>
                <a:latin typeface="Calibri"/>
                <a:ea typeface="Calibri"/>
                <a:cs typeface="Calibri"/>
                <a:sym typeface="Calibri"/>
              </a:rPr>
              <a:t>These seven markers shift the question from</a:t>
            </a:r>
            <a:r>
              <a:rPr b="0" i="1" lang="en-US" sz="1400" u="none" cap="none" strike="noStrike">
                <a:solidFill>
                  <a:srgbClr val="5A4636"/>
                </a:solidFill>
                <a:latin typeface="Calibri"/>
                <a:ea typeface="Calibri"/>
                <a:cs typeface="Calibri"/>
                <a:sym typeface="Calibri"/>
              </a:rPr>
              <a:t> "am I sick?" </a:t>
            </a:r>
            <a:r>
              <a:rPr b="0" i="0" lang="en-US" sz="1400" u="none" cap="none" strike="noStrike">
                <a:solidFill>
                  <a:srgbClr val="5A4636"/>
                </a:solidFill>
                <a:latin typeface="Calibri"/>
                <a:ea typeface="Calibri"/>
                <a:cs typeface="Calibri"/>
                <a:sym typeface="Calibri"/>
              </a:rPr>
              <a:t>to</a:t>
            </a:r>
            <a:r>
              <a:rPr b="1" i="1" lang="en-US" sz="1400" u="none" cap="none" strike="noStrike">
                <a:solidFill>
                  <a:srgbClr val="5A4636"/>
                </a:solidFill>
                <a:latin typeface="Calibri"/>
                <a:ea typeface="Calibri"/>
                <a:cs typeface="Calibri"/>
                <a:sym typeface="Calibri"/>
              </a:rPr>
              <a:t> "how is my biology actually ageing?"</a:t>
            </a:r>
            <a:endParaRPr b="0" i="0" sz="1400" u="none" cap="none" strike="noStrike">
              <a:solidFill>
                <a:schemeClr val="dk1"/>
              </a:solidFill>
              <a:latin typeface="Calibri"/>
              <a:ea typeface="Calibri"/>
              <a:cs typeface="Calibri"/>
              <a:sym typeface="Calibri"/>
            </a:endParaRPr>
          </a:p>
        </p:txBody>
      </p:sp>
      <p:sp>
        <p:nvSpPr>
          <p:cNvPr id="33" name="Google Shape;33;p2"/>
          <p:cNvSpPr/>
          <p:nvPr/>
        </p:nvSpPr>
        <p:spPr>
          <a:xfrm>
            <a:off x="7955280" y="1234440"/>
            <a:ext cx="3657600" cy="1143000"/>
          </a:xfrm>
          <a:prstGeom prst="roundRect">
            <a:avLst>
              <a:gd fmla="val 6400" name="adj"/>
            </a:avLst>
          </a:prstGeom>
          <a:solidFill>
            <a:srgbClr val="EDE3D2"/>
          </a:solidFill>
          <a:ln cap="flat" cmpd="sng" w="9525">
            <a:solidFill>
              <a:srgbClr val="D9C9B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
          <p:cNvSpPr/>
          <p:nvPr/>
        </p:nvSpPr>
        <p:spPr>
          <a:xfrm>
            <a:off x="8092440" y="1325880"/>
            <a:ext cx="1371600" cy="9601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492C"/>
              </a:buClr>
              <a:buSzPts val="3800"/>
              <a:buFont typeface="Cambria"/>
              <a:buNone/>
            </a:pPr>
            <a:r>
              <a:rPr b="1" i="0" lang="en-US" sz="3800" u="none" cap="none" strike="noStrike">
                <a:solidFill>
                  <a:srgbClr val="A8492C"/>
                </a:solidFill>
                <a:latin typeface="Cambria"/>
                <a:ea typeface="Cambria"/>
                <a:cs typeface="Cambria"/>
                <a:sym typeface="Cambria"/>
              </a:rPr>
              <a:t>7</a:t>
            </a:r>
            <a:endParaRPr b="0" i="0" sz="3800" u="none" cap="none" strike="noStrike">
              <a:solidFill>
                <a:schemeClr val="dk1"/>
              </a:solidFill>
              <a:latin typeface="Calibri"/>
              <a:ea typeface="Calibri"/>
              <a:cs typeface="Calibri"/>
              <a:sym typeface="Calibri"/>
            </a:endParaRPr>
          </a:p>
        </p:txBody>
      </p:sp>
      <p:sp>
        <p:nvSpPr>
          <p:cNvPr id="35" name="Google Shape;35;p2"/>
          <p:cNvSpPr/>
          <p:nvPr/>
        </p:nvSpPr>
        <p:spPr>
          <a:xfrm>
            <a:off x="9509760" y="1371600"/>
            <a:ext cx="2011680" cy="914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100"/>
              <a:buFont typeface="Calibri"/>
              <a:buNone/>
            </a:pPr>
            <a:r>
              <a:rPr b="1" i="0" lang="en-US" sz="1100" u="none" cap="none" strike="noStrike">
                <a:solidFill>
                  <a:srgbClr val="3B2D22"/>
                </a:solidFill>
                <a:latin typeface="Calibri"/>
                <a:ea typeface="Calibri"/>
                <a:cs typeface="Calibri"/>
                <a:sym typeface="Calibri"/>
              </a:rPr>
              <a:t>biomarkers</a:t>
            </a:r>
            <a:endParaRPr b="0" i="0" sz="11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7A6651"/>
              </a:buClr>
              <a:buSzPts val="1100"/>
              <a:buFont typeface="Calibri"/>
              <a:buNone/>
            </a:pPr>
            <a:r>
              <a:rPr b="0" i="0" lang="en-US" sz="1100" u="none" cap="none" strike="noStrike">
                <a:solidFill>
                  <a:srgbClr val="7A6651"/>
                </a:solidFill>
                <a:latin typeface="Calibri"/>
                <a:ea typeface="Calibri"/>
                <a:cs typeface="Calibri"/>
                <a:sym typeface="Calibri"/>
              </a:rPr>
              <a:t>every adult should know</a:t>
            </a:r>
            <a:endParaRPr b="0" i="0" sz="1100" u="none" cap="none" strike="noStrike">
              <a:solidFill>
                <a:schemeClr val="dk1"/>
              </a:solidFill>
              <a:latin typeface="Calibri"/>
              <a:ea typeface="Calibri"/>
              <a:cs typeface="Calibri"/>
              <a:sym typeface="Calibri"/>
            </a:endParaRPr>
          </a:p>
        </p:txBody>
      </p:sp>
      <p:sp>
        <p:nvSpPr>
          <p:cNvPr id="36" name="Google Shape;36;p2"/>
          <p:cNvSpPr/>
          <p:nvPr/>
        </p:nvSpPr>
        <p:spPr>
          <a:xfrm>
            <a:off x="7955280" y="2560320"/>
            <a:ext cx="3657600" cy="1143000"/>
          </a:xfrm>
          <a:prstGeom prst="roundRect">
            <a:avLst>
              <a:gd fmla="val 6400" name="adj"/>
            </a:avLst>
          </a:prstGeom>
          <a:solidFill>
            <a:srgbClr val="EDE3D2"/>
          </a:solidFill>
          <a:ln cap="flat" cmpd="sng" w="9525">
            <a:solidFill>
              <a:srgbClr val="D9C9B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2"/>
          <p:cNvSpPr/>
          <p:nvPr/>
        </p:nvSpPr>
        <p:spPr>
          <a:xfrm>
            <a:off x="8092440" y="2651760"/>
            <a:ext cx="1371600" cy="9601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492C"/>
              </a:buClr>
              <a:buSzPts val="3800"/>
              <a:buFont typeface="Cambria"/>
              <a:buNone/>
            </a:pPr>
            <a:r>
              <a:rPr b="1" i="0" lang="en-US" sz="3700" u="none" cap="none" strike="noStrike">
                <a:solidFill>
                  <a:srgbClr val="A8492C"/>
                </a:solidFill>
                <a:latin typeface="Cambria"/>
                <a:ea typeface="Cambria"/>
                <a:cs typeface="Cambria"/>
                <a:sym typeface="Cambria"/>
              </a:rPr>
              <a:t>10–20</a:t>
            </a:r>
            <a:endParaRPr b="0" i="0" sz="3700" u="none" cap="none" strike="noStrike">
              <a:solidFill>
                <a:schemeClr val="dk1"/>
              </a:solidFill>
              <a:latin typeface="Calibri"/>
              <a:ea typeface="Calibri"/>
              <a:cs typeface="Calibri"/>
              <a:sym typeface="Calibri"/>
            </a:endParaRPr>
          </a:p>
        </p:txBody>
      </p:sp>
      <p:sp>
        <p:nvSpPr>
          <p:cNvPr id="38" name="Google Shape;38;p2"/>
          <p:cNvSpPr/>
          <p:nvPr/>
        </p:nvSpPr>
        <p:spPr>
          <a:xfrm>
            <a:off x="9509760" y="2697480"/>
            <a:ext cx="2011680" cy="914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100"/>
              <a:buFont typeface="Calibri"/>
              <a:buNone/>
            </a:pPr>
            <a:r>
              <a:rPr b="1" i="0" lang="en-US" sz="1100" u="none" cap="none" strike="noStrike">
                <a:solidFill>
                  <a:srgbClr val="3B2D22"/>
                </a:solidFill>
                <a:latin typeface="Calibri"/>
                <a:ea typeface="Calibri"/>
                <a:cs typeface="Calibri"/>
                <a:sym typeface="Calibri"/>
              </a:rPr>
              <a:t>years earlier</a:t>
            </a:r>
            <a:endParaRPr b="0" i="0" sz="11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7A6651"/>
              </a:buClr>
              <a:buSzPts val="1100"/>
              <a:buFont typeface="Calibri"/>
              <a:buNone/>
            </a:pPr>
            <a:r>
              <a:rPr b="0" i="0" lang="en-US" sz="1100" u="none" cap="none" strike="noStrike">
                <a:solidFill>
                  <a:srgbClr val="7A6651"/>
                </a:solidFill>
                <a:latin typeface="Calibri"/>
                <a:ea typeface="Calibri"/>
                <a:cs typeface="Calibri"/>
                <a:sym typeface="Calibri"/>
              </a:rPr>
              <a:t>than most diagnoses arrive</a:t>
            </a:r>
            <a:endParaRPr b="0" i="0" sz="1100" u="none" cap="none" strike="noStrike">
              <a:solidFill>
                <a:schemeClr val="dk1"/>
              </a:solidFill>
              <a:latin typeface="Calibri"/>
              <a:ea typeface="Calibri"/>
              <a:cs typeface="Calibri"/>
              <a:sym typeface="Calibri"/>
            </a:endParaRPr>
          </a:p>
        </p:txBody>
      </p:sp>
      <p:sp>
        <p:nvSpPr>
          <p:cNvPr id="39" name="Google Shape;39;p2"/>
          <p:cNvSpPr/>
          <p:nvPr/>
        </p:nvSpPr>
        <p:spPr>
          <a:xfrm>
            <a:off x="548640" y="5532120"/>
            <a:ext cx="640080" cy="64008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0" name="Google Shape;40;p2"/>
          <p:cNvPicPr preferRelativeResize="0"/>
          <p:nvPr/>
        </p:nvPicPr>
        <p:blipFill rotWithShape="1">
          <a:blip r:embed="rId5">
            <a:alphaModFix/>
          </a:blip>
          <a:srcRect b="0" l="0" r="0" t="0"/>
          <a:stretch/>
        </p:blipFill>
        <p:spPr>
          <a:xfrm>
            <a:off x="667512" y="5650992"/>
            <a:ext cx="402336" cy="402336"/>
          </a:xfrm>
          <a:prstGeom prst="rect">
            <a:avLst/>
          </a:prstGeom>
          <a:noFill/>
          <a:ln>
            <a:noFill/>
          </a:ln>
        </p:spPr>
      </p:pic>
      <p:sp>
        <p:nvSpPr>
          <p:cNvPr id="41" name="Google Shape;41;p2"/>
          <p:cNvSpPr/>
          <p:nvPr/>
        </p:nvSpPr>
        <p:spPr>
          <a:xfrm>
            <a:off x="1325880" y="5513832"/>
            <a:ext cx="27432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500"/>
              <a:buFont typeface="Cambria"/>
              <a:buNone/>
            </a:pPr>
            <a:r>
              <a:rPr b="1" i="0" lang="en-US" sz="1500" u="none" cap="none" strike="noStrike">
                <a:solidFill>
                  <a:srgbClr val="3B2D22"/>
                </a:solidFill>
                <a:latin typeface="Cambria"/>
                <a:ea typeface="Cambria"/>
                <a:cs typeface="Cambria"/>
                <a:sym typeface="Cambria"/>
              </a:rPr>
              <a:t>Evidence-based</a:t>
            </a:r>
            <a:endParaRPr b="0" i="0" sz="1500" u="none" cap="none" strike="noStrike">
              <a:solidFill>
                <a:schemeClr val="dk1"/>
              </a:solidFill>
              <a:latin typeface="Calibri"/>
              <a:ea typeface="Calibri"/>
              <a:cs typeface="Calibri"/>
              <a:sym typeface="Calibri"/>
            </a:endParaRPr>
          </a:p>
        </p:txBody>
      </p:sp>
      <p:sp>
        <p:nvSpPr>
          <p:cNvPr id="42" name="Google Shape;42;p2"/>
          <p:cNvSpPr/>
          <p:nvPr/>
        </p:nvSpPr>
        <p:spPr>
          <a:xfrm>
            <a:off x="1325880" y="5843016"/>
            <a:ext cx="27432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1050"/>
              <a:buFont typeface="Calibri"/>
              <a:buNone/>
            </a:pPr>
            <a:r>
              <a:rPr b="0" i="0" lang="en-US" sz="1050" u="none" cap="none" strike="noStrike">
                <a:solidFill>
                  <a:srgbClr val="7A6651"/>
                </a:solidFill>
                <a:latin typeface="Calibri"/>
                <a:ea typeface="Calibri"/>
                <a:cs typeface="Calibri"/>
                <a:sym typeface="Calibri"/>
              </a:rPr>
              <a:t>ESC / EAS clinical guidelines</a:t>
            </a:r>
            <a:endParaRPr b="0" i="0" sz="1050" u="none" cap="none" strike="noStrike">
              <a:solidFill>
                <a:schemeClr val="dk1"/>
              </a:solidFill>
              <a:latin typeface="Calibri"/>
              <a:ea typeface="Calibri"/>
              <a:cs typeface="Calibri"/>
              <a:sym typeface="Calibri"/>
            </a:endParaRPr>
          </a:p>
        </p:txBody>
      </p:sp>
      <p:sp>
        <p:nvSpPr>
          <p:cNvPr id="43" name="Google Shape;43;p2"/>
          <p:cNvSpPr/>
          <p:nvPr/>
        </p:nvSpPr>
        <p:spPr>
          <a:xfrm>
            <a:off x="4297680" y="5532120"/>
            <a:ext cx="640080" cy="64008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4" name="Google Shape;44;p2"/>
          <p:cNvPicPr preferRelativeResize="0"/>
          <p:nvPr/>
        </p:nvPicPr>
        <p:blipFill rotWithShape="1">
          <a:blip r:embed="rId6">
            <a:alphaModFix/>
          </a:blip>
          <a:srcRect b="0" l="0" r="0" t="0"/>
          <a:stretch/>
        </p:blipFill>
        <p:spPr>
          <a:xfrm>
            <a:off x="4416552" y="5650992"/>
            <a:ext cx="402336" cy="402336"/>
          </a:xfrm>
          <a:prstGeom prst="rect">
            <a:avLst/>
          </a:prstGeom>
          <a:noFill/>
          <a:ln>
            <a:noFill/>
          </a:ln>
        </p:spPr>
      </p:pic>
      <p:sp>
        <p:nvSpPr>
          <p:cNvPr id="45" name="Google Shape;45;p2"/>
          <p:cNvSpPr/>
          <p:nvPr/>
        </p:nvSpPr>
        <p:spPr>
          <a:xfrm>
            <a:off x="5074920" y="5513832"/>
            <a:ext cx="27432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500"/>
              <a:buFont typeface="Cambria"/>
              <a:buNone/>
            </a:pPr>
            <a:r>
              <a:rPr b="1" i="0" lang="en-US" sz="1500" u="none" cap="none" strike="noStrike">
                <a:solidFill>
                  <a:srgbClr val="3B2D22"/>
                </a:solidFill>
                <a:latin typeface="Cambria"/>
                <a:ea typeface="Cambria"/>
                <a:cs typeface="Cambria"/>
                <a:sym typeface="Cambria"/>
              </a:rPr>
              <a:t>Practical</a:t>
            </a:r>
            <a:endParaRPr b="0" i="0" sz="1500" u="none" cap="none" strike="noStrike">
              <a:solidFill>
                <a:schemeClr val="dk1"/>
              </a:solidFill>
              <a:latin typeface="Calibri"/>
              <a:ea typeface="Calibri"/>
              <a:cs typeface="Calibri"/>
              <a:sym typeface="Calibri"/>
            </a:endParaRPr>
          </a:p>
        </p:txBody>
      </p:sp>
      <p:sp>
        <p:nvSpPr>
          <p:cNvPr id="46" name="Google Shape;46;p2"/>
          <p:cNvSpPr/>
          <p:nvPr/>
        </p:nvSpPr>
        <p:spPr>
          <a:xfrm>
            <a:off x="5074920" y="5843016"/>
            <a:ext cx="27432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1050"/>
              <a:buFont typeface="Calibri"/>
              <a:buNone/>
            </a:pPr>
            <a:r>
              <a:rPr b="0" i="0" lang="en-US" sz="1050" u="none" cap="none" strike="noStrike">
                <a:solidFill>
                  <a:srgbClr val="7A6651"/>
                </a:solidFill>
                <a:latin typeface="Calibri"/>
                <a:ea typeface="Calibri"/>
                <a:cs typeface="Calibri"/>
                <a:sym typeface="Calibri"/>
              </a:rPr>
              <a:t>ICD codes, prices, lab partners</a:t>
            </a:r>
            <a:endParaRPr b="0" i="0" sz="1050" u="none" cap="none" strike="noStrike">
              <a:solidFill>
                <a:schemeClr val="dk1"/>
              </a:solidFill>
              <a:latin typeface="Calibri"/>
              <a:ea typeface="Calibri"/>
              <a:cs typeface="Calibri"/>
              <a:sym typeface="Calibri"/>
            </a:endParaRPr>
          </a:p>
        </p:txBody>
      </p:sp>
      <p:sp>
        <p:nvSpPr>
          <p:cNvPr id="47" name="Google Shape;47;p2"/>
          <p:cNvSpPr/>
          <p:nvPr/>
        </p:nvSpPr>
        <p:spPr>
          <a:xfrm>
            <a:off x="8046720" y="5532120"/>
            <a:ext cx="640080" cy="64008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8" name="Google Shape;48;p2"/>
          <p:cNvPicPr preferRelativeResize="0"/>
          <p:nvPr/>
        </p:nvPicPr>
        <p:blipFill rotWithShape="1">
          <a:blip r:embed="rId7">
            <a:alphaModFix/>
          </a:blip>
          <a:srcRect b="0" l="0" r="0" t="0"/>
          <a:stretch/>
        </p:blipFill>
        <p:spPr>
          <a:xfrm>
            <a:off x="8165592" y="5650992"/>
            <a:ext cx="402336" cy="402336"/>
          </a:xfrm>
          <a:prstGeom prst="rect">
            <a:avLst/>
          </a:prstGeom>
          <a:noFill/>
          <a:ln>
            <a:noFill/>
          </a:ln>
        </p:spPr>
      </p:pic>
      <p:sp>
        <p:nvSpPr>
          <p:cNvPr id="49" name="Google Shape;49;p2"/>
          <p:cNvSpPr/>
          <p:nvPr/>
        </p:nvSpPr>
        <p:spPr>
          <a:xfrm>
            <a:off x="8823960" y="5513832"/>
            <a:ext cx="27432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500"/>
              <a:buFont typeface="Cambria"/>
              <a:buNone/>
            </a:pPr>
            <a:r>
              <a:rPr b="1" i="0" lang="en-US" sz="1500" u="none" cap="none" strike="noStrike">
                <a:solidFill>
                  <a:srgbClr val="3B2D22"/>
                </a:solidFill>
                <a:latin typeface="Cambria"/>
                <a:ea typeface="Cambria"/>
                <a:cs typeface="Cambria"/>
                <a:sym typeface="Cambria"/>
              </a:rPr>
              <a:t>Educational</a:t>
            </a:r>
            <a:endParaRPr b="0" i="0" sz="1500" u="none" cap="none" strike="noStrike">
              <a:solidFill>
                <a:schemeClr val="dk1"/>
              </a:solidFill>
              <a:latin typeface="Calibri"/>
              <a:ea typeface="Calibri"/>
              <a:cs typeface="Calibri"/>
              <a:sym typeface="Calibri"/>
            </a:endParaRPr>
          </a:p>
        </p:txBody>
      </p:sp>
      <p:sp>
        <p:nvSpPr>
          <p:cNvPr id="50" name="Google Shape;50;p2"/>
          <p:cNvSpPr/>
          <p:nvPr/>
        </p:nvSpPr>
        <p:spPr>
          <a:xfrm>
            <a:off x="8823960" y="5843016"/>
            <a:ext cx="27432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1050"/>
              <a:buFont typeface="Calibri"/>
              <a:buNone/>
            </a:pPr>
            <a:r>
              <a:rPr b="0" i="0" lang="en-US" sz="1050" u="none" cap="none" strike="noStrike">
                <a:solidFill>
                  <a:srgbClr val="7A6651"/>
                </a:solidFill>
                <a:latin typeface="Calibri"/>
                <a:ea typeface="Calibri"/>
                <a:cs typeface="Calibri"/>
                <a:sym typeface="Calibri"/>
              </a:rPr>
              <a:t>Not a substitute for medical advice</a:t>
            </a:r>
            <a:endParaRPr b="0" i="0" sz="1050" u="none" cap="none" strike="noStrike">
              <a:solidFill>
                <a:schemeClr val="dk1"/>
              </a:solidFill>
              <a:latin typeface="Calibri"/>
              <a:ea typeface="Calibri"/>
              <a:cs typeface="Calibri"/>
              <a:sym typeface="Calibri"/>
            </a:endParaRPr>
          </a:p>
        </p:txBody>
      </p:sp>
      <p:sp>
        <p:nvSpPr>
          <p:cNvPr id="51" name="Google Shape;51;p2"/>
          <p:cNvSpPr/>
          <p:nvPr/>
        </p:nvSpPr>
        <p:spPr>
          <a:xfrm>
            <a:off x="548640" y="6492240"/>
            <a:ext cx="54864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900"/>
              <a:buFont typeface="Calibri"/>
              <a:buNone/>
            </a:pPr>
            <a:r>
              <a:rPr b="0" i="1" lang="en-US" sz="900" u="none" cap="none" strike="noStrike">
                <a:solidFill>
                  <a:srgbClr val="7A6651"/>
                </a:solidFill>
                <a:latin typeface="Calibri"/>
                <a:ea typeface="Calibri"/>
                <a:cs typeface="Calibri"/>
                <a:sym typeface="Calibri"/>
              </a:rPr>
              <a:t>Zenomi  ·  Know Your Biomarkers</a:t>
            </a:r>
            <a:endParaRPr b="0" i="0" sz="900" u="none" cap="none" strike="noStrike">
              <a:solidFill>
                <a:schemeClr val="dk1"/>
              </a:solidFill>
              <a:latin typeface="Calibri"/>
              <a:ea typeface="Calibri"/>
              <a:cs typeface="Calibri"/>
              <a:sym typeface="Calibri"/>
            </a:endParaRPr>
          </a:p>
        </p:txBody>
      </p:sp>
      <p:sp>
        <p:nvSpPr>
          <p:cNvPr id="52" name="Google Shape;52;p2"/>
          <p:cNvSpPr/>
          <p:nvPr/>
        </p:nvSpPr>
        <p:spPr>
          <a:xfrm>
            <a:off x="9814255" y="6492240"/>
            <a:ext cx="18288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7A6651"/>
              </a:buClr>
              <a:buSzPts val="900"/>
              <a:buFont typeface="Calibri"/>
              <a:buNone/>
            </a:pPr>
            <a:r>
              <a:rPr b="0" i="0" lang="en-US" sz="900" u="none" cap="none" strike="noStrike">
                <a:solidFill>
                  <a:srgbClr val="7A6651"/>
                </a:solidFill>
                <a:latin typeface="Calibri"/>
                <a:ea typeface="Calibri"/>
                <a:cs typeface="Calibri"/>
                <a:sym typeface="Calibri"/>
              </a:rPr>
              <a:t>01</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7" name="Shape 57"/>
        <p:cNvGrpSpPr/>
        <p:nvPr/>
      </p:nvGrpSpPr>
      <p:grpSpPr>
        <a:xfrm>
          <a:off x="0" y="0"/>
          <a:ext cx="0" cy="0"/>
          <a:chOff x="0" y="0"/>
          <a:chExt cx="0" cy="0"/>
        </a:xfrm>
      </p:grpSpPr>
      <p:pic>
        <p:nvPicPr>
          <p:cNvPr descr="/home/claude/assets/zenomi_logo.png" id="58" name="Google Shape;58;p3"/>
          <p:cNvPicPr preferRelativeResize="0"/>
          <p:nvPr/>
        </p:nvPicPr>
        <p:blipFill rotWithShape="1">
          <a:blip r:embed="rId4">
            <a:alphaModFix/>
          </a:blip>
          <a:srcRect b="0" l="0" r="0" t="0"/>
          <a:stretch/>
        </p:blipFill>
        <p:spPr>
          <a:xfrm>
            <a:off x="10911535" y="228600"/>
            <a:ext cx="960120" cy="868680"/>
          </a:xfrm>
          <a:prstGeom prst="rect">
            <a:avLst/>
          </a:prstGeom>
          <a:noFill/>
          <a:ln>
            <a:noFill/>
          </a:ln>
        </p:spPr>
      </p:pic>
      <p:sp>
        <p:nvSpPr>
          <p:cNvPr id="59" name="Google Shape;59;p3"/>
          <p:cNvSpPr/>
          <p:nvPr/>
        </p:nvSpPr>
        <p:spPr>
          <a:xfrm>
            <a:off x="548640" y="320040"/>
            <a:ext cx="10058400" cy="8686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3400"/>
              <a:buFont typeface="Cambria"/>
              <a:buNone/>
            </a:pPr>
            <a:r>
              <a:rPr b="1" i="0" lang="en-US" sz="3400" u="none" cap="none" strike="noStrike">
                <a:solidFill>
                  <a:srgbClr val="3B2D22"/>
                </a:solidFill>
                <a:latin typeface="Cambria"/>
                <a:ea typeface="Cambria"/>
                <a:cs typeface="Cambria"/>
                <a:sym typeface="Cambria"/>
              </a:rPr>
              <a:t>The 7 biomarkers — at a glance</a:t>
            </a:r>
            <a:endParaRPr b="0" i="0" sz="3400" u="none" cap="none" strike="noStrike">
              <a:solidFill>
                <a:schemeClr val="dk1"/>
              </a:solidFill>
              <a:latin typeface="Calibri"/>
              <a:ea typeface="Calibri"/>
              <a:cs typeface="Calibri"/>
              <a:sym typeface="Calibri"/>
            </a:endParaRPr>
          </a:p>
        </p:txBody>
      </p:sp>
      <p:sp>
        <p:nvSpPr>
          <p:cNvPr id="60" name="Google Shape;60;p3"/>
          <p:cNvSpPr/>
          <p:nvPr/>
        </p:nvSpPr>
        <p:spPr>
          <a:xfrm>
            <a:off x="548640" y="1143000"/>
            <a:ext cx="9814255"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1300"/>
              <a:buFont typeface="Calibri"/>
              <a:buNone/>
            </a:pPr>
            <a:r>
              <a:rPr b="0" i="1" lang="en-US" sz="1300" u="none" cap="none" strike="noStrike">
                <a:solidFill>
                  <a:srgbClr val="7A6651"/>
                </a:solidFill>
                <a:latin typeface="Calibri"/>
                <a:ea typeface="Calibri"/>
                <a:cs typeface="Calibri"/>
                <a:sym typeface="Calibri"/>
              </a:rPr>
              <a:t>Each maps a different ageing pathway. None of these is part of a standard annual check-up.</a:t>
            </a:r>
            <a:endParaRPr b="0" i="0" sz="1300" u="none" cap="none" strike="noStrike">
              <a:solidFill>
                <a:schemeClr val="dk1"/>
              </a:solidFill>
              <a:latin typeface="Calibri"/>
              <a:ea typeface="Calibri"/>
              <a:cs typeface="Calibri"/>
              <a:sym typeface="Calibri"/>
            </a:endParaRPr>
          </a:p>
        </p:txBody>
      </p:sp>
      <p:sp>
        <p:nvSpPr>
          <p:cNvPr id="61" name="Google Shape;61;p3"/>
          <p:cNvSpPr/>
          <p:nvPr/>
        </p:nvSpPr>
        <p:spPr>
          <a:xfrm>
            <a:off x="548640" y="1691640"/>
            <a:ext cx="11094415" cy="457200"/>
          </a:xfrm>
          <a:prstGeom prst="rect">
            <a:avLst/>
          </a:prstGeom>
          <a:solidFill>
            <a:srgbClr val="3B2D22"/>
          </a:solidFill>
          <a:ln cap="flat" cmpd="sng" w="12700">
            <a:solidFill>
              <a:srgbClr val="3B2D2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3"/>
          <p:cNvSpPr/>
          <p:nvPr/>
        </p:nvSpPr>
        <p:spPr>
          <a:xfrm>
            <a:off x="548640" y="1691640"/>
            <a:ext cx="457200" cy="457200"/>
          </a:xfrm>
          <a:prstGeom prst="rect">
            <a:avLst/>
          </a:prstGeom>
          <a:noFill/>
          <a:ln>
            <a:noFill/>
          </a:ln>
        </p:spPr>
        <p:txBody>
          <a:bodyPr anchorCtr="0" anchor="ctr" bIns="1000" lIns="1000" spcFirstLastPara="1" rIns="1000" wrap="square" tIns="1000">
            <a:noAutofit/>
          </a:bodyPr>
          <a:lstStyle/>
          <a:p>
            <a:pPr indent="0" lvl="0" marL="0" marR="0" rtl="0" algn="ctr">
              <a:spcBef>
                <a:spcPts val="0"/>
              </a:spcBef>
              <a:spcAft>
                <a:spcPts val="0"/>
              </a:spcAft>
              <a:buClr>
                <a:srgbClr val="FFFFFF"/>
              </a:buClr>
              <a:buSzPts val="1250"/>
              <a:buFont typeface="Cambria"/>
              <a:buNone/>
            </a:pPr>
            <a:r>
              <a:rPr b="1" i="0" lang="en-US" sz="1250" u="none" cap="none" strike="noStrike">
                <a:solidFill>
                  <a:srgbClr val="FFFFFF"/>
                </a:solidFill>
                <a:latin typeface="Cambria"/>
                <a:ea typeface="Cambria"/>
                <a:cs typeface="Cambria"/>
                <a:sym typeface="Cambria"/>
              </a:rPr>
              <a:t>#</a:t>
            </a:r>
            <a:endParaRPr b="0" i="0" sz="1250" u="none" cap="none" strike="noStrike">
              <a:solidFill>
                <a:schemeClr val="dk1"/>
              </a:solidFill>
              <a:latin typeface="Calibri"/>
              <a:ea typeface="Calibri"/>
              <a:cs typeface="Calibri"/>
              <a:sym typeface="Calibri"/>
            </a:endParaRPr>
          </a:p>
        </p:txBody>
      </p:sp>
      <p:sp>
        <p:nvSpPr>
          <p:cNvPr id="63" name="Google Shape;63;p3"/>
          <p:cNvSpPr/>
          <p:nvPr/>
        </p:nvSpPr>
        <p:spPr>
          <a:xfrm>
            <a:off x="1005840" y="1691640"/>
            <a:ext cx="1463040" cy="45720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250"/>
              <a:buFont typeface="Cambria"/>
              <a:buNone/>
            </a:pPr>
            <a:r>
              <a:rPr b="1" i="0" lang="en-US" sz="1250" u="none" cap="none" strike="noStrike">
                <a:solidFill>
                  <a:srgbClr val="FFFFFF"/>
                </a:solidFill>
                <a:latin typeface="Cambria"/>
                <a:ea typeface="Cambria"/>
                <a:cs typeface="Cambria"/>
                <a:sym typeface="Cambria"/>
              </a:rPr>
              <a:t>Marker</a:t>
            </a:r>
            <a:endParaRPr b="0" i="0" sz="1250" u="none" cap="none" strike="noStrike">
              <a:solidFill>
                <a:schemeClr val="dk1"/>
              </a:solidFill>
              <a:latin typeface="Calibri"/>
              <a:ea typeface="Calibri"/>
              <a:cs typeface="Calibri"/>
              <a:sym typeface="Calibri"/>
            </a:endParaRPr>
          </a:p>
        </p:txBody>
      </p:sp>
      <p:sp>
        <p:nvSpPr>
          <p:cNvPr id="64" name="Google Shape;64;p3"/>
          <p:cNvSpPr/>
          <p:nvPr/>
        </p:nvSpPr>
        <p:spPr>
          <a:xfrm>
            <a:off x="2468880" y="1691640"/>
            <a:ext cx="4206240" cy="45720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250"/>
              <a:buFont typeface="Cambria"/>
              <a:buNone/>
            </a:pPr>
            <a:r>
              <a:rPr b="1" i="0" lang="en-US" sz="1250" u="none" cap="none" strike="noStrike">
                <a:solidFill>
                  <a:srgbClr val="FFFFFF"/>
                </a:solidFill>
                <a:latin typeface="Cambria"/>
                <a:ea typeface="Cambria"/>
                <a:cs typeface="Cambria"/>
                <a:sym typeface="Cambria"/>
              </a:rPr>
              <a:t>What it tracks</a:t>
            </a:r>
            <a:endParaRPr b="0" i="0" sz="1250" u="none" cap="none" strike="noStrike">
              <a:solidFill>
                <a:schemeClr val="dk1"/>
              </a:solidFill>
              <a:latin typeface="Calibri"/>
              <a:ea typeface="Calibri"/>
              <a:cs typeface="Calibri"/>
              <a:sym typeface="Calibri"/>
            </a:endParaRPr>
          </a:p>
        </p:txBody>
      </p:sp>
      <p:sp>
        <p:nvSpPr>
          <p:cNvPr id="65" name="Google Shape;65;p3"/>
          <p:cNvSpPr/>
          <p:nvPr/>
        </p:nvSpPr>
        <p:spPr>
          <a:xfrm>
            <a:off x="6675120" y="1691640"/>
            <a:ext cx="2194560" cy="457200"/>
          </a:xfrm>
          <a:prstGeom prst="rect">
            <a:avLst/>
          </a:prstGeom>
          <a:noFill/>
          <a:ln>
            <a:noFill/>
          </a:ln>
        </p:spPr>
        <p:txBody>
          <a:bodyPr anchorCtr="0" anchor="ctr" bIns="1000" lIns="1000" spcFirstLastPara="1" rIns="1000" wrap="square" tIns="1000">
            <a:noAutofit/>
          </a:bodyPr>
          <a:lstStyle/>
          <a:p>
            <a:pPr indent="0" lvl="0" marL="0" marR="0" rtl="0" algn="ctr">
              <a:spcBef>
                <a:spcPts val="0"/>
              </a:spcBef>
              <a:spcAft>
                <a:spcPts val="0"/>
              </a:spcAft>
              <a:buClr>
                <a:srgbClr val="FFFFFF"/>
              </a:buClr>
              <a:buSzPts val="1250"/>
              <a:buFont typeface="Cambria"/>
              <a:buNone/>
            </a:pPr>
            <a:r>
              <a:rPr b="1" i="0" lang="en-US" sz="1250" u="none" cap="none" strike="noStrike">
                <a:solidFill>
                  <a:srgbClr val="FFFFFF"/>
                </a:solidFill>
                <a:latin typeface="Cambria"/>
                <a:ea typeface="Cambria"/>
                <a:cs typeface="Cambria"/>
                <a:sym typeface="Cambria"/>
              </a:rPr>
              <a:t>Optimal target</a:t>
            </a:r>
            <a:endParaRPr b="0" i="0" sz="1250" u="none" cap="none" strike="noStrike">
              <a:solidFill>
                <a:schemeClr val="dk1"/>
              </a:solidFill>
              <a:latin typeface="Calibri"/>
              <a:ea typeface="Calibri"/>
              <a:cs typeface="Calibri"/>
              <a:sym typeface="Calibri"/>
            </a:endParaRPr>
          </a:p>
        </p:txBody>
      </p:sp>
      <p:sp>
        <p:nvSpPr>
          <p:cNvPr id="66" name="Google Shape;66;p3"/>
          <p:cNvSpPr/>
          <p:nvPr/>
        </p:nvSpPr>
        <p:spPr>
          <a:xfrm>
            <a:off x="8869680" y="1691640"/>
            <a:ext cx="2743200" cy="457200"/>
          </a:xfrm>
          <a:prstGeom prst="rect">
            <a:avLst/>
          </a:prstGeom>
          <a:noFill/>
          <a:ln>
            <a:noFill/>
          </a:ln>
        </p:spPr>
        <p:txBody>
          <a:bodyPr anchorCtr="0" anchor="ctr" bIns="1000" lIns="1000" spcFirstLastPara="1" rIns="1000" wrap="square" tIns="1000">
            <a:noAutofit/>
          </a:bodyPr>
          <a:lstStyle/>
          <a:p>
            <a:pPr indent="0" lvl="0" marL="0" marR="0" rtl="0" algn="ctr">
              <a:spcBef>
                <a:spcPts val="0"/>
              </a:spcBef>
              <a:spcAft>
                <a:spcPts val="0"/>
              </a:spcAft>
              <a:buClr>
                <a:srgbClr val="FFFFFF"/>
              </a:buClr>
              <a:buSzPts val="1250"/>
              <a:buFont typeface="Cambria"/>
              <a:buNone/>
            </a:pPr>
            <a:r>
              <a:rPr b="1" i="0" lang="en-US" sz="1250" u="none" cap="none" strike="noStrike">
                <a:solidFill>
                  <a:srgbClr val="FFFFFF"/>
                </a:solidFill>
                <a:latin typeface="Cambria"/>
                <a:ea typeface="Cambria"/>
                <a:cs typeface="Cambria"/>
                <a:sym typeface="Cambria"/>
              </a:rPr>
              <a:t>Pathway</a:t>
            </a:r>
            <a:endParaRPr b="0" i="0" sz="1250" u="none" cap="none" strike="noStrike">
              <a:solidFill>
                <a:schemeClr val="dk1"/>
              </a:solidFill>
              <a:latin typeface="Calibri"/>
              <a:ea typeface="Calibri"/>
              <a:cs typeface="Calibri"/>
              <a:sym typeface="Calibri"/>
            </a:endParaRPr>
          </a:p>
        </p:txBody>
      </p:sp>
      <p:sp>
        <p:nvSpPr>
          <p:cNvPr id="67" name="Google Shape;67;p3"/>
          <p:cNvSpPr/>
          <p:nvPr/>
        </p:nvSpPr>
        <p:spPr>
          <a:xfrm>
            <a:off x="548640" y="2148840"/>
            <a:ext cx="11094415" cy="5029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3"/>
          <p:cNvSpPr/>
          <p:nvPr/>
        </p:nvSpPr>
        <p:spPr>
          <a:xfrm>
            <a:off x="548640" y="2148840"/>
            <a:ext cx="457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1" i="0" lang="en-US" sz="1200" u="none" cap="none" strike="noStrike">
                <a:solidFill>
                  <a:srgbClr val="3B2D22"/>
                </a:solidFill>
                <a:latin typeface="Calibri"/>
                <a:ea typeface="Calibri"/>
                <a:cs typeface="Calibri"/>
                <a:sym typeface="Calibri"/>
              </a:rPr>
              <a:t>1</a:t>
            </a:r>
            <a:endParaRPr b="0" i="0" sz="1200" u="none" cap="none" strike="noStrike">
              <a:solidFill>
                <a:schemeClr val="dk1"/>
              </a:solidFill>
              <a:latin typeface="Calibri"/>
              <a:ea typeface="Calibri"/>
              <a:cs typeface="Calibri"/>
              <a:sym typeface="Calibri"/>
            </a:endParaRPr>
          </a:p>
        </p:txBody>
      </p:sp>
      <p:sp>
        <p:nvSpPr>
          <p:cNvPr id="69" name="Google Shape;69;p3"/>
          <p:cNvSpPr/>
          <p:nvPr/>
        </p:nvSpPr>
        <p:spPr>
          <a:xfrm>
            <a:off x="1005840" y="2148840"/>
            <a:ext cx="14630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ApoB</a:t>
            </a:r>
            <a:endParaRPr b="0" i="0" sz="1400" u="none" cap="none" strike="noStrike">
              <a:solidFill>
                <a:schemeClr val="dk1"/>
              </a:solidFill>
              <a:latin typeface="Calibri"/>
              <a:ea typeface="Calibri"/>
              <a:cs typeface="Calibri"/>
              <a:sym typeface="Calibri"/>
            </a:endParaRPr>
          </a:p>
        </p:txBody>
      </p:sp>
      <p:sp>
        <p:nvSpPr>
          <p:cNvPr id="70" name="Google Shape;70;p3"/>
          <p:cNvSpPr/>
          <p:nvPr/>
        </p:nvSpPr>
        <p:spPr>
          <a:xfrm>
            <a:off x="2468880" y="2148840"/>
            <a:ext cx="42062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Number of artery-clogging particles</a:t>
            </a:r>
            <a:endParaRPr b="0" i="0" sz="1200" u="none" cap="none" strike="noStrike">
              <a:solidFill>
                <a:schemeClr val="dk1"/>
              </a:solidFill>
              <a:latin typeface="Calibri"/>
              <a:ea typeface="Calibri"/>
              <a:cs typeface="Calibri"/>
              <a:sym typeface="Calibri"/>
            </a:endParaRPr>
          </a:p>
        </p:txBody>
      </p:sp>
      <p:sp>
        <p:nvSpPr>
          <p:cNvPr id="71" name="Google Shape;71;p3"/>
          <p:cNvSpPr/>
          <p:nvPr/>
        </p:nvSpPr>
        <p:spPr>
          <a:xfrm>
            <a:off x="6675120" y="2148840"/>
            <a:ext cx="219456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A8492C"/>
              </a:buClr>
              <a:buSzPts val="1300"/>
              <a:buFont typeface="Calibri"/>
              <a:buNone/>
            </a:pPr>
            <a:r>
              <a:rPr b="1" i="0" lang="en-US" sz="1300" u="none" cap="none" strike="noStrike">
                <a:solidFill>
                  <a:srgbClr val="A8492C"/>
                </a:solidFill>
                <a:latin typeface="Calibri"/>
                <a:ea typeface="Calibri"/>
                <a:cs typeface="Calibri"/>
                <a:sym typeface="Calibri"/>
              </a:rPr>
              <a:t>&lt; 80 mg/dL</a:t>
            </a:r>
            <a:endParaRPr b="0" i="0" sz="1300" u="none" cap="none" strike="noStrike">
              <a:solidFill>
                <a:schemeClr val="dk1"/>
              </a:solidFill>
              <a:latin typeface="Calibri"/>
              <a:ea typeface="Calibri"/>
              <a:cs typeface="Calibri"/>
              <a:sym typeface="Calibri"/>
            </a:endParaRPr>
          </a:p>
        </p:txBody>
      </p:sp>
      <p:sp>
        <p:nvSpPr>
          <p:cNvPr id="72" name="Google Shape;72;p3"/>
          <p:cNvSpPr/>
          <p:nvPr/>
        </p:nvSpPr>
        <p:spPr>
          <a:xfrm>
            <a:off x="8869680" y="2148840"/>
            <a:ext cx="2743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Cardiovascular</a:t>
            </a:r>
            <a:endParaRPr b="0" i="0" sz="1200" u="none" cap="none" strike="noStrike">
              <a:solidFill>
                <a:schemeClr val="dk1"/>
              </a:solidFill>
              <a:latin typeface="Calibri"/>
              <a:ea typeface="Calibri"/>
              <a:cs typeface="Calibri"/>
              <a:sym typeface="Calibri"/>
            </a:endParaRPr>
          </a:p>
        </p:txBody>
      </p:sp>
      <p:sp>
        <p:nvSpPr>
          <p:cNvPr id="73" name="Google Shape;73;p3"/>
          <p:cNvSpPr/>
          <p:nvPr/>
        </p:nvSpPr>
        <p:spPr>
          <a:xfrm>
            <a:off x="548640" y="2651760"/>
            <a:ext cx="11094415" cy="5029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3"/>
          <p:cNvSpPr/>
          <p:nvPr/>
        </p:nvSpPr>
        <p:spPr>
          <a:xfrm>
            <a:off x="548640" y="2651760"/>
            <a:ext cx="457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1" i="0" lang="en-US" sz="1200" u="none" cap="none" strike="noStrike">
                <a:solidFill>
                  <a:srgbClr val="3B2D22"/>
                </a:solidFill>
                <a:latin typeface="Calibri"/>
                <a:ea typeface="Calibri"/>
                <a:cs typeface="Calibri"/>
                <a:sym typeface="Calibri"/>
              </a:rPr>
              <a:t>2</a:t>
            </a:r>
            <a:endParaRPr b="0" i="0" sz="1200" u="none" cap="none" strike="noStrike">
              <a:solidFill>
                <a:schemeClr val="dk1"/>
              </a:solidFill>
              <a:latin typeface="Calibri"/>
              <a:ea typeface="Calibri"/>
              <a:cs typeface="Calibri"/>
              <a:sym typeface="Calibri"/>
            </a:endParaRPr>
          </a:p>
        </p:txBody>
      </p:sp>
      <p:sp>
        <p:nvSpPr>
          <p:cNvPr id="75" name="Google Shape;75;p3"/>
          <p:cNvSpPr/>
          <p:nvPr/>
        </p:nvSpPr>
        <p:spPr>
          <a:xfrm>
            <a:off x="1005840" y="2651760"/>
            <a:ext cx="14630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Lp(a)</a:t>
            </a:r>
            <a:endParaRPr b="0" i="0" sz="1400" u="none" cap="none" strike="noStrike">
              <a:solidFill>
                <a:schemeClr val="dk1"/>
              </a:solidFill>
              <a:latin typeface="Calibri"/>
              <a:ea typeface="Calibri"/>
              <a:cs typeface="Calibri"/>
              <a:sym typeface="Calibri"/>
            </a:endParaRPr>
          </a:p>
        </p:txBody>
      </p:sp>
      <p:sp>
        <p:nvSpPr>
          <p:cNvPr id="76" name="Google Shape;76;p3"/>
          <p:cNvSpPr/>
          <p:nvPr/>
        </p:nvSpPr>
        <p:spPr>
          <a:xfrm>
            <a:off x="2468880" y="2651760"/>
            <a:ext cx="42062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Genetic, lifelong cardiovascular risk</a:t>
            </a:r>
            <a:endParaRPr b="0" i="0" sz="1200" u="none" cap="none" strike="noStrike">
              <a:solidFill>
                <a:schemeClr val="dk1"/>
              </a:solidFill>
              <a:latin typeface="Calibri"/>
              <a:ea typeface="Calibri"/>
              <a:cs typeface="Calibri"/>
              <a:sym typeface="Calibri"/>
            </a:endParaRPr>
          </a:p>
        </p:txBody>
      </p:sp>
      <p:sp>
        <p:nvSpPr>
          <p:cNvPr id="77" name="Google Shape;77;p3"/>
          <p:cNvSpPr/>
          <p:nvPr/>
        </p:nvSpPr>
        <p:spPr>
          <a:xfrm>
            <a:off x="6675120" y="2651760"/>
            <a:ext cx="219456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A8492C"/>
              </a:buClr>
              <a:buSzPts val="1300"/>
              <a:buFont typeface="Calibri"/>
              <a:buNone/>
            </a:pPr>
            <a:r>
              <a:rPr b="1" i="0" lang="en-US" sz="1300" u="none" cap="none" strike="noStrike">
                <a:solidFill>
                  <a:srgbClr val="A8492C"/>
                </a:solidFill>
                <a:latin typeface="Calibri"/>
                <a:ea typeface="Calibri"/>
                <a:cs typeface="Calibri"/>
                <a:sym typeface="Calibri"/>
              </a:rPr>
              <a:t>&lt; 30 mg/dL</a:t>
            </a:r>
            <a:endParaRPr b="0" i="0" sz="1300" u="none" cap="none" strike="noStrike">
              <a:solidFill>
                <a:schemeClr val="dk1"/>
              </a:solidFill>
              <a:latin typeface="Calibri"/>
              <a:ea typeface="Calibri"/>
              <a:cs typeface="Calibri"/>
              <a:sym typeface="Calibri"/>
            </a:endParaRPr>
          </a:p>
        </p:txBody>
      </p:sp>
      <p:sp>
        <p:nvSpPr>
          <p:cNvPr id="78" name="Google Shape;78;p3"/>
          <p:cNvSpPr/>
          <p:nvPr/>
        </p:nvSpPr>
        <p:spPr>
          <a:xfrm>
            <a:off x="8869680" y="2651760"/>
            <a:ext cx="2743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Genetic</a:t>
            </a:r>
            <a:endParaRPr b="0" i="0" sz="1200" u="none" cap="none" strike="noStrike">
              <a:solidFill>
                <a:schemeClr val="dk1"/>
              </a:solidFill>
              <a:latin typeface="Calibri"/>
              <a:ea typeface="Calibri"/>
              <a:cs typeface="Calibri"/>
              <a:sym typeface="Calibri"/>
            </a:endParaRPr>
          </a:p>
        </p:txBody>
      </p:sp>
      <p:sp>
        <p:nvSpPr>
          <p:cNvPr id="79" name="Google Shape;79;p3"/>
          <p:cNvSpPr/>
          <p:nvPr/>
        </p:nvSpPr>
        <p:spPr>
          <a:xfrm>
            <a:off x="548640" y="3154680"/>
            <a:ext cx="11094415" cy="5029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3"/>
          <p:cNvSpPr/>
          <p:nvPr/>
        </p:nvSpPr>
        <p:spPr>
          <a:xfrm>
            <a:off x="548640" y="3154680"/>
            <a:ext cx="457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1" i="0" lang="en-US" sz="1200" u="none" cap="none" strike="noStrike">
                <a:solidFill>
                  <a:srgbClr val="3B2D22"/>
                </a:solidFill>
                <a:latin typeface="Calibri"/>
                <a:ea typeface="Calibri"/>
                <a:cs typeface="Calibri"/>
                <a:sym typeface="Calibri"/>
              </a:rPr>
              <a:t>3</a:t>
            </a:r>
            <a:endParaRPr b="0" i="0" sz="1200" u="none" cap="none" strike="noStrike">
              <a:solidFill>
                <a:schemeClr val="dk1"/>
              </a:solidFill>
              <a:latin typeface="Calibri"/>
              <a:ea typeface="Calibri"/>
              <a:cs typeface="Calibri"/>
              <a:sym typeface="Calibri"/>
            </a:endParaRPr>
          </a:p>
        </p:txBody>
      </p:sp>
      <p:sp>
        <p:nvSpPr>
          <p:cNvPr id="81" name="Google Shape;81;p3"/>
          <p:cNvSpPr/>
          <p:nvPr/>
        </p:nvSpPr>
        <p:spPr>
          <a:xfrm>
            <a:off x="1005840" y="3154680"/>
            <a:ext cx="14630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hs-CRP</a:t>
            </a:r>
            <a:endParaRPr b="0" i="0" sz="1400" u="none" cap="none" strike="noStrike">
              <a:solidFill>
                <a:schemeClr val="dk1"/>
              </a:solidFill>
              <a:latin typeface="Calibri"/>
              <a:ea typeface="Calibri"/>
              <a:cs typeface="Calibri"/>
              <a:sym typeface="Calibri"/>
            </a:endParaRPr>
          </a:p>
        </p:txBody>
      </p:sp>
      <p:sp>
        <p:nvSpPr>
          <p:cNvPr id="82" name="Google Shape;82;p3"/>
          <p:cNvSpPr/>
          <p:nvPr/>
        </p:nvSpPr>
        <p:spPr>
          <a:xfrm>
            <a:off x="2468880" y="3154680"/>
            <a:ext cx="42062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Silent, low-grade systemic inflammation</a:t>
            </a:r>
            <a:endParaRPr b="0" i="0" sz="1200" u="none" cap="none" strike="noStrike">
              <a:solidFill>
                <a:schemeClr val="dk1"/>
              </a:solidFill>
              <a:latin typeface="Calibri"/>
              <a:ea typeface="Calibri"/>
              <a:cs typeface="Calibri"/>
              <a:sym typeface="Calibri"/>
            </a:endParaRPr>
          </a:p>
        </p:txBody>
      </p:sp>
      <p:sp>
        <p:nvSpPr>
          <p:cNvPr id="83" name="Google Shape;83;p3"/>
          <p:cNvSpPr/>
          <p:nvPr/>
        </p:nvSpPr>
        <p:spPr>
          <a:xfrm>
            <a:off x="6675120" y="3154680"/>
            <a:ext cx="219456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A8492C"/>
              </a:buClr>
              <a:buSzPts val="1300"/>
              <a:buFont typeface="Calibri"/>
              <a:buNone/>
            </a:pPr>
            <a:r>
              <a:rPr b="1" i="0" lang="en-US" sz="1300" u="none" cap="none" strike="noStrike">
                <a:solidFill>
                  <a:srgbClr val="A8492C"/>
                </a:solidFill>
                <a:latin typeface="Calibri"/>
                <a:ea typeface="Calibri"/>
                <a:cs typeface="Calibri"/>
                <a:sym typeface="Calibri"/>
              </a:rPr>
              <a:t>&lt; 1.0 mg/L</a:t>
            </a:r>
            <a:endParaRPr b="0" i="0" sz="1300" u="none" cap="none" strike="noStrike">
              <a:solidFill>
                <a:schemeClr val="dk1"/>
              </a:solidFill>
              <a:latin typeface="Calibri"/>
              <a:ea typeface="Calibri"/>
              <a:cs typeface="Calibri"/>
              <a:sym typeface="Calibri"/>
            </a:endParaRPr>
          </a:p>
        </p:txBody>
      </p:sp>
      <p:sp>
        <p:nvSpPr>
          <p:cNvPr id="84" name="Google Shape;84;p3"/>
          <p:cNvSpPr/>
          <p:nvPr/>
        </p:nvSpPr>
        <p:spPr>
          <a:xfrm>
            <a:off x="8869680" y="3154680"/>
            <a:ext cx="2743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Inflammation</a:t>
            </a:r>
            <a:endParaRPr b="0" i="0" sz="1200" u="none" cap="none" strike="noStrike">
              <a:solidFill>
                <a:schemeClr val="dk1"/>
              </a:solidFill>
              <a:latin typeface="Calibri"/>
              <a:ea typeface="Calibri"/>
              <a:cs typeface="Calibri"/>
              <a:sym typeface="Calibri"/>
            </a:endParaRPr>
          </a:p>
        </p:txBody>
      </p:sp>
      <p:sp>
        <p:nvSpPr>
          <p:cNvPr id="85" name="Google Shape;85;p3"/>
          <p:cNvSpPr/>
          <p:nvPr/>
        </p:nvSpPr>
        <p:spPr>
          <a:xfrm>
            <a:off x="548640" y="3657600"/>
            <a:ext cx="11094415" cy="5029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3"/>
          <p:cNvSpPr/>
          <p:nvPr/>
        </p:nvSpPr>
        <p:spPr>
          <a:xfrm>
            <a:off x="548640" y="3657600"/>
            <a:ext cx="457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1" i="0" lang="en-US" sz="1200" u="none" cap="none" strike="noStrike">
                <a:solidFill>
                  <a:srgbClr val="3B2D22"/>
                </a:solidFill>
                <a:latin typeface="Calibri"/>
                <a:ea typeface="Calibri"/>
                <a:cs typeface="Calibri"/>
                <a:sym typeface="Calibri"/>
              </a:rPr>
              <a:t>4</a:t>
            </a:r>
            <a:endParaRPr b="0" i="0" sz="1200" u="none" cap="none" strike="noStrike">
              <a:solidFill>
                <a:schemeClr val="dk1"/>
              </a:solidFill>
              <a:latin typeface="Calibri"/>
              <a:ea typeface="Calibri"/>
              <a:cs typeface="Calibri"/>
              <a:sym typeface="Calibri"/>
            </a:endParaRPr>
          </a:p>
        </p:txBody>
      </p:sp>
      <p:sp>
        <p:nvSpPr>
          <p:cNvPr id="87" name="Google Shape;87;p3"/>
          <p:cNvSpPr/>
          <p:nvPr/>
        </p:nvSpPr>
        <p:spPr>
          <a:xfrm>
            <a:off x="1005840" y="3657600"/>
            <a:ext cx="14630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HbA1c</a:t>
            </a:r>
            <a:endParaRPr b="0" i="0" sz="1400" u="none" cap="none" strike="noStrike">
              <a:solidFill>
                <a:schemeClr val="dk1"/>
              </a:solidFill>
              <a:latin typeface="Calibri"/>
              <a:ea typeface="Calibri"/>
              <a:cs typeface="Calibri"/>
              <a:sym typeface="Calibri"/>
            </a:endParaRPr>
          </a:p>
        </p:txBody>
      </p:sp>
      <p:sp>
        <p:nvSpPr>
          <p:cNvPr id="88" name="Google Shape;88;p3"/>
          <p:cNvSpPr/>
          <p:nvPr/>
        </p:nvSpPr>
        <p:spPr>
          <a:xfrm>
            <a:off x="2468880" y="3657600"/>
            <a:ext cx="42062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Average blood sugar over 2–3 months</a:t>
            </a:r>
            <a:endParaRPr b="0" i="0" sz="1200" u="none" cap="none" strike="noStrike">
              <a:solidFill>
                <a:schemeClr val="dk1"/>
              </a:solidFill>
              <a:latin typeface="Calibri"/>
              <a:ea typeface="Calibri"/>
              <a:cs typeface="Calibri"/>
              <a:sym typeface="Calibri"/>
            </a:endParaRPr>
          </a:p>
        </p:txBody>
      </p:sp>
      <p:sp>
        <p:nvSpPr>
          <p:cNvPr id="89" name="Google Shape;89;p3"/>
          <p:cNvSpPr/>
          <p:nvPr/>
        </p:nvSpPr>
        <p:spPr>
          <a:xfrm>
            <a:off x="6675120" y="3657600"/>
            <a:ext cx="219456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A8492C"/>
              </a:buClr>
              <a:buSzPts val="1300"/>
              <a:buFont typeface="Calibri"/>
              <a:buNone/>
            </a:pPr>
            <a:r>
              <a:rPr b="1" i="0" lang="en-US" sz="1300" u="none" cap="none" strike="noStrike">
                <a:solidFill>
                  <a:srgbClr val="A8492C"/>
                </a:solidFill>
                <a:latin typeface="Calibri"/>
                <a:ea typeface="Calibri"/>
                <a:cs typeface="Calibri"/>
                <a:sym typeface="Calibri"/>
              </a:rPr>
              <a:t>&lt; 5.4 %</a:t>
            </a:r>
            <a:endParaRPr b="0" i="0" sz="1300" u="none" cap="none" strike="noStrike">
              <a:solidFill>
                <a:schemeClr val="dk1"/>
              </a:solidFill>
              <a:latin typeface="Calibri"/>
              <a:ea typeface="Calibri"/>
              <a:cs typeface="Calibri"/>
              <a:sym typeface="Calibri"/>
            </a:endParaRPr>
          </a:p>
        </p:txBody>
      </p:sp>
      <p:sp>
        <p:nvSpPr>
          <p:cNvPr id="90" name="Google Shape;90;p3"/>
          <p:cNvSpPr/>
          <p:nvPr/>
        </p:nvSpPr>
        <p:spPr>
          <a:xfrm>
            <a:off x="8869680" y="3657600"/>
            <a:ext cx="2743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Metabolic</a:t>
            </a:r>
            <a:endParaRPr b="0" i="0" sz="1200" u="none" cap="none" strike="noStrike">
              <a:solidFill>
                <a:schemeClr val="dk1"/>
              </a:solidFill>
              <a:latin typeface="Calibri"/>
              <a:ea typeface="Calibri"/>
              <a:cs typeface="Calibri"/>
              <a:sym typeface="Calibri"/>
            </a:endParaRPr>
          </a:p>
        </p:txBody>
      </p:sp>
      <p:sp>
        <p:nvSpPr>
          <p:cNvPr id="91" name="Google Shape;91;p3"/>
          <p:cNvSpPr/>
          <p:nvPr/>
        </p:nvSpPr>
        <p:spPr>
          <a:xfrm>
            <a:off x="548640" y="4160520"/>
            <a:ext cx="11094415" cy="5029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3"/>
          <p:cNvSpPr/>
          <p:nvPr/>
        </p:nvSpPr>
        <p:spPr>
          <a:xfrm>
            <a:off x="548640" y="4160520"/>
            <a:ext cx="457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1" i="0" lang="en-US" sz="1200" u="none" cap="none" strike="noStrike">
                <a:solidFill>
                  <a:srgbClr val="3B2D22"/>
                </a:solidFill>
                <a:latin typeface="Calibri"/>
                <a:ea typeface="Calibri"/>
                <a:cs typeface="Calibri"/>
                <a:sym typeface="Calibri"/>
              </a:rPr>
              <a:t>5</a:t>
            </a:r>
            <a:endParaRPr b="0" i="0" sz="1200" u="none" cap="none" strike="noStrike">
              <a:solidFill>
                <a:schemeClr val="dk1"/>
              </a:solidFill>
              <a:latin typeface="Calibri"/>
              <a:ea typeface="Calibri"/>
              <a:cs typeface="Calibri"/>
              <a:sym typeface="Calibri"/>
            </a:endParaRPr>
          </a:p>
        </p:txBody>
      </p:sp>
      <p:sp>
        <p:nvSpPr>
          <p:cNvPr id="93" name="Google Shape;93;p3"/>
          <p:cNvSpPr/>
          <p:nvPr/>
        </p:nvSpPr>
        <p:spPr>
          <a:xfrm>
            <a:off x="1005840" y="4160520"/>
            <a:ext cx="14630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Homocysteine</a:t>
            </a:r>
            <a:endParaRPr b="0" i="0" sz="1400" u="none" cap="none" strike="noStrike">
              <a:solidFill>
                <a:schemeClr val="dk1"/>
              </a:solidFill>
              <a:latin typeface="Calibri"/>
              <a:ea typeface="Calibri"/>
              <a:cs typeface="Calibri"/>
              <a:sym typeface="Calibri"/>
            </a:endParaRPr>
          </a:p>
        </p:txBody>
      </p:sp>
      <p:sp>
        <p:nvSpPr>
          <p:cNvPr id="94" name="Google Shape;94;p3"/>
          <p:cNvSpPr/>
          <p:nvPr/>
        </p:nvSpPr>
        <p:spPr>
          <a:xfrm>
            <a:off x="2468880" y="4160520"/>
            <a:ext cx="42062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B-vitamin metabolism, vascular &amp; brain</a:t>
            </a:r>
            <a:endParaRPr b="0" i="0" sz="1200" u="none" cap="none" strike="noStrike">
              <a:solidFill>
                <a:schemeClr val="dk1"/>
              </a:solidFill>
              <a:latin typeface="Calibri"/>
              <a:ea typeface="Calibri"/>
              <a:cs typeface="Calibri"/>
              <a:sym typeface="Calibri"/>
            </a:endParaRPr>
          </a:p>
        </p:txBody>
      </p:sp>
      <p:sp>
        <p:nvSpPr>
          <p:cNvPr id="95" name="Google Shape;95;p3"/>
          <p:cNvSpPr/>
          <p:nvPr/>
        </p:nvSpPr>
        <p:spPr>
          <a:xfrm>
            <a:off x="6675120" y="4160520"/>
            <a:ext cx="219456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A8492C"/>
              </a:buClr>
              <a:buSzPts val="1300"/>
              <a:buFont typeface="Calibri"/>
              <a:buNone/>
            </a:pPr>
            <a:r>
              <a:rPr b="1" i="0" lang="en-US" sz="1300" u="none" cap="none" strike="noStrike">
                <a:solidFill>
                  <a:srgbClr val="A8492C"/>
                </a:solidFill>
                <a:latin typeface="Calibri"/>
                <a:ea typeface="Calibri"/>
                <a:cs typeface="Calibri"/>
                <a:sym typeface="Calibri"/>
              </a:rPr>
              <a:t>&lt; 9 µmol/L</a:t>
            </a:r>
            <a:endParaRPr b="0" i="0" sz="1300" u="none" cap="none" strike="noStrike">
              <a:solidFill>
                <a:schemeClr val="dk1"/>
              </a:solidFill>
              <a:latin typeface="Calibri"/>
              <a:ea typeface="Calibri"/>
              <a:cs typeface="Calibri"/>
              <a:sym typeface="Calibri"/>
            </a:endParaRPr>
          </a:p>
        </p:txBody>
      </p:sp>
      <p:sp>
        <p:nvSpPr>
          <p:cNvPr id="96" name="Google Shape;96;p3"/>
          <p:cNvSpPr/>
          <p:nvPr/>
        </p:nvSpPr>
        <p:spPr>
          <a:xfrm>
            <a:off x="8869680" y="4160520"/>
            <a:ext cx="2743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Methylation</a:t>
            </a:r>
            <a:endParaRPr b="0" i="0" sz="1200" u="none" cap="none" strike="noStrike">
              <a:solidFill>
                <a:schemeClr val="dk1"/>
              </a:solidFill>
              <a:latin typeface="Calibri"/>
              <a:ea typeface="Calibri"/>
              <a:cs typeface="Calibri"/>
              <a:sym typeface="Calibri"/>
            </a:endParaRPr>
          </a:p>
        </p:txBody>
      </p:sp>
      <p:sp>
        <p:nvSpPr>
          <p:cNvPr id="97" name="Google Shape;97;p3"/>
          <p:cNvSpPr/>
          <p:nvPr/>
        </p:nvSpPr>
        <p:spPr>
          <a:xfrm>
            <a:off x="548640" y="4663440"/>
            <a:ext cx="11094415" cy="5029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3"/>
          <p:cNvSpPr/>
          <p:nvPr/>
        </p:nvSpPr>
        <p:spPr>
          <a:xfrm>
            <a:off x="548640" y="4663440"/>
            <a:ext cx="457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1" i="0" lang="en-US" sz="1200" u="none" cap="none" strike="noStrike">
                <a:solidFill>
                  <a:srgbClr val="3B2D22"/>
                </a:solidFill>
                <a:latin typeface="Calibri"/>
                <a:ea typeface="Calibri"/>
                <a:cs typeface="Calibri"/>
                <a:sym typeface="Calibri"/>
              </a:rPr>
              <a:t>6</a:t>
            </a:r>
            <a:endParaRPr b="0" i="0" sz="1200" u="none" cap="none" strike="noStrike">
              <a:solidFill>
                <a:schemeClr val="dk1"/>
              </a:solidFill>
              <a:latin typeface="Calibri"/>
              <a:ea typeface="Calibri"/>
              <a:cs typeface="Calibri"/>
              <a:sym typeface="Calibri"/>
            </a:endParaRPr>
          </a:p>
        </p:txBody>
      </p:sp>
      <p:sp>
        <p:nvSpPr>
          <p:cNvPr id="99" name="Google Shape;99;p3"/>
          <p:cNvSpPr/>
          <p:nvPr/>
        </p:nvSpPr>
        <p:spPr>
          <a:xfrm>
            <a:off x="1005840" y="4663440"/>
            <a:ext cx="14630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Vitamin D</a:t>
            </a:r>
            <a:endParaRPr b="0" i="0" sz="1400" u="none" cap="none" strike="noStrike">
              <a:solidFill>
                <a:schemeClr val="dk1"/>
              </a:solidFill>
              <a:latin typeface="Calibri"/>
              <a:ea typeface="Calibri"/>
              <a:cs typeface="Calibri"/>
              <a:sym typeface="Calibri"/>
            </a:endParaRPr>
          </a:p>
        </p:txBody>
      </p:sp>
      <p:sp>
        <p:nvSpPr>
          <p:cNvPr id="100" name="Google Shape;100;p3"/>
          <p:cNvSpPr/>
          <p:nvPr/>
        </p:nvSpPr>
        <p:spPr>
          <a:xfrm>
            <a:off x="2468880" y="4663440"/>
            <a:ext cx="42062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Immune, hormonal, mood &amp; bone signalling</a:t>
            </a:r>
            <a:endParaRPr b="0" i="0" sz="1200" u="none" cap="none" strike="noStrike">
              <a:solidFill>
                <a:schemeClr val="dk1"/>
              </a:solidFill>
              <a:latin typeface="Calibri"/>
              <a:ea typeface="Calibri"/>
              <a:cs typeface="Calibri"/>
              <a:sym typeface="Calibri"/>
            </a:endParaRPr>
          </a:p>
        </p:txBody>
      </p:sp>
      <p:sp>
        <p:nvSpPr>
          <p:cNvPr id="101" name="Google Shape;101;p3"/>
          <p:cNvSpPr/>
          <p:nvPr/>
        </p:nvSpPr>
        <p:spPr>
          <a:xfrm>
            <a:off x="6675120" y="4663440"/>
            <a:ext cx="219456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A8492C"/>
              </a:buClr>
              <a:buSzPts val="1300"/>
              <a:buFont typeface="Calibri"/>
              <a:buNone/>
            </a:pPr>
            <a:r>
              <a:rPr b="1" i="0" lang="en-US" sz="1300" u="none" cap="none" strike="noStrike">
                <a:solidFill>
                  <a:srgbClr val="A8492C"/>
                </a:solidFill>
                <a:latin typeface="Calibri"/>
                <a:ea typeface="Calibri"/>
                <a:cs typeface="Calibri"/>
                <a:sym typeface="Calibri"/>
              </a:rPr>
              <a:t>50–80 ng/mL</a:t>
            </a:r>
            <a:endParaRPr b="0" i="0" sz="1300" u="none" cap="none" strike="noStrike">
              <a:solidFill>
                <a:schemeClr val="dk1"/>
              </a:solidFill>
              <a:latin typeface="Calibri"/>
              <a:ea typeface="Calibri"/>
              <a:cs typeface="Calibri"/>
              <a:sym typeface="Calibri"/>
            </a:endParaRPr>
          </a:p>
        </p:txBody>
      </p:sp>
      <p:sp>
        <p:nvSpPr>
          <p:cNvPr id="102" name="Google Shape;102;p3"/>
          <p:cNvSpPr/>
          <p:nvPr/>
        </p:nvSpPr>
        <p:spPr>
          <a:xfrm>
            <a:off x="8869680" y="4663440"/>
            <a:ext cx="2743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Hormonal</a:t>
            </a:r>
            <a:endParaRPr b="0" i="0" sz="1200" u="none" cap="none" strike="noStrike">
              <a:solidFill>
                <a:schemeClr val="dk1"/>
              </a:solidFill>
              <a:latin typeface="Calibri"/>
              <a:ea typeface="Calibri"/>
              <a:cs typeface="Calibri"/>
              <a:sym typeface="Calibri"/>
            </a:endParaRPr>
          </a:p>
        </p:txBody>
      </p:sp>
      <p:sp>
        <p:nvSpPr>
          <p:cNvPr id="103" name="Google Shape;103;p3"/>
          <p:cNvSpPr/>
          <p:nvPr/>
        </p:nvSpPr>
        <p:spPr>
          <a:xfrm>
            <a:off x="548640" y="5166360"/>
            <a:ext cx="11094415" cy="5029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3"/>
          <p:cNvSpPr/>
          <p:nvPr/>
        </p:nvSpPr>
        <p:spPr>
          <a:xfrm>
            <a:off x="548640" y="5166360"/>
            <a:ext cx="457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1" i="0" lang="en-US" sz="1200" u="none" cap="none" strike="noStrike">
                <a:solidFill>
                  <a:srgbClr val="3B2D22"/>
                </a:solidFill>
                <a:latin typeface="Calibri"/>
                <a:ea typeface="Calibri"/>
                <a:cs typeface="Calibri"/>
                <a:sym typeface="Calibri"/>
              </a:rPr>
              <a:t>7</a:t>
            </a:r>
            <a:endParaRPr b="0" i="0" sz="1200" u="none" cap="none" strike="noStrike">
              <a:solidFill>
                <a:schemeClr val="dk1"/>
              </a:solidFill>
              <a:latin typeface="Calibri"/>
              <a:ea typeface="Calibri"/>
              <a:cs typeface="Calibri"/>
              <a:sym typeface="Calibri"/>
            </a:endParaRPr>
          </a:p>
        </p:txBody>
      </p:sp>
      <p:sp>
        <p:nvSpPr>
          <p:cNvPr id="105" name="Google Shape;105;p3"/>
          <p:cNvSpPr/>
          <p:nvPr/>
        </p:nvSpPr>
        <p:spPr>
          <a:xfrm>
            <a:off x="1005840" y="5166360"/>
            <a:ext cx="14630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TG/HDL ratio</a:t>
            </a:r>
            <a:endParaRPr b="0" i="0" sz="1400" u="none" cap="none" strike="noStrike">
              <a:solidFill>
                <a:schemeClr val="dk1"/>
              </a:solidFill>
              <a:latin typeface="Calibri"/>
              <a:ea typeface="Calibri"/>
              <a:cs typeface="Calibri"/>
              <a:sym typeface="Calibri"/>
            </a:endParaRPr>
          </a:p>
        </p:txBody>
      </p:sp>
      <p:sp>
        <p:nvSpPr>
          <p:cNvPr id="106" name="Google Shape;106;p3"/>
          <p:cNvSpPr/>
          <p:nvPr/>
        </p:nvSpPr>
        <p:spPr>
          <a:xfrm>
            <a:off x="2468880" y="5166360"/>
            <a:ext cx="4206240" cy="502920"/>
          </a:xfrm>
          <a:prstGeom prst="rect">
            <a:avLst/>
          </a:prstGeom>
          <a:noFill/>
          <a:ln>
            <a:noFill/>
          </a:ln>
        </p:spPr>
        <p:txBody>
          <a:bodyPr anchorCtr="0" anchor="ctr" bIns="1250" lIns="1250" spcFirstLastPara="1" rIns="1250" wrap="square" tIns="1250">
            <a:noAutofit/>
          </a:bodyPr>
          <a:lstStyle/>
          <a:p>
            <a:pPr indent="0" lvl="0" marL="0" marR="0" rtl="0" algn="l">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Insulin resistance from a standard panel</a:t>
            </a:r>
            <a:endParaRPr b="0" i="0" sz="1200" u="none" cap="none" strike="noStrike">
              <a:solidFill>
                <a:schemeClr val="dk1"/>
              </a:solidFill>
              <a:latin typeface="Calibri"/>
              <a:ea typeface="Calibri"/>
              <a:cs typeface="Calibri"/>
              <a:sym typeface="Calibri"/>
            </a:endParaRPr>
          </a:p>
        </p:txBody>
      </p:sp>
      <p:sp>
        <p:nvSpPr>
          <p:cNvPr id="107" name="Google Shape;107;p3"/>
          <p:cNvSpPr/>
          <p:nvPr/>
        </p:nvSpPr>
        <p:spPr>
          <a:xfrm>
            <a:off x="6675120" y="5166360"/>
            <a:ext cx="219456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A8492C"/>
              </a:buClr>
              <a:buSzPts val="1300"/>
              <a:buFont typeface="Calibri"/>
              <a:buNone/>
            </a:pPr>
            <a:r>
              <a:rPr b="1" i="0" lang="en-US" sz="1300" u="none" cap="none" strike="noStrike">
                <a:solidFill>
                  <a:srgbClr val="A8492C"/>
                </a:solidFill>
                <a:latin typeface="Calibri"/>
                <a:ea typeface="Calibri"/>
                <a:cs typeface="Calibri"/>
                <a:sym typeface="Calibri"/>
              </a:rPr>
              <a:t>&lt; 1.5</a:t>
            </a:r>
            <a:endParaRPr b="0" i="0" sz="1300" u="none" cap="none" strike="noStrike">
              <a:solidFill>
                <a:schemeClr val="dk1"/>
              </a:solidFill>
              <a:latin typeface="Calibri"/>
              <a:ea typeface="Calibri"/>
              <a:cs typeface="Calibri"/>
              <a:sym typeface="Calibri"/>
            </a:endParaRPr>
          </a:p>
        </p:txBody>
      </p:sp>
      <p:sp>
        <p:nvSpPr>
          <p:cNvPr id="108" name="Google Shape;108;p3"/>
          <p:cNvSpPr/>
          <p:nvPr/>
        </p:nvSpPr>
        <p:spPr>
          <a:xfrm>
            <a:off x="8869680" y="5166360"/>
            <a:ext cx="2743200" cy="502920"/>
          </a:xfrm>
          <a:prstGeom prst="rect">
            <a:avLst/>
          </a:prstGeom>
          <a:noFill/>
          <a:ln>
            <a:noFill/>
          </a:ln>
        </p:spPr>
        <p:txBody>
          <a:bodyPr anchorCtr="0" anchor="ctr" bIns="1250" lIns="1250" spcFirstLastPara="1" rIns="1250" wrap="square" tIns="1250">
            <a:noAutofit/>
          </a:bodyPr>
          <a:lstStyle/>
          <a:p>
            <a:pPr indent="0" lvl="0" marL="0" marR="0" rtl="0" algn="ctr">
              <a:spcBef>
                <a:spcPts val="0"/>
              </a:spcBef>
              <a:spcAft>
                <a:spcPts val="0"/>
              </a:spcAft>
              <a:buClr>
                <a:srgbClr val="3B2D22"/>
              </a:buClr>
              <a:buSzPts val="1200"/>
              <a:buFont typeface="Calibri"/>
              <a:buNone/>
            </a:pPr>
            <a:r>
              <a:rPr b="0" i="0" lang="en-US" sz="1200" u="none" cap="none" strike="noStrike">
                <a:solidFill>
                  <a:srgbClr val="3B2D22"/>
                </a:solidFill>
                <a:latin typeface="Calibri"/>
                <a:ea typeface="Calibri"/>
                <a:cs typeface="Calibri"/>
                <a:sym typeface="Calibri"/>
              </a:rPr>
              <a:t>Metabolic</a:t>
            </a:r>
            <a:endParaRPr b="0" i="0" sz="1200" u="none" cap="none" strike="noStrike">
              <a:solidFill>
                <a:schemeClr val="dk1"/>
              </a:solidFill>
              <a:latin typeface="Calibri"/>
              <a:ea typeface="Calibri"/>
              <a:cs typeface="Calibri"/>
              <a:sym typeface="Calibri"/>
            </a:endParaRPr>
          </a:p>
        </p:txBody>
      </p:sp>
      <p:sp>
        <p:nvSpPr>
          <p:cNvPr id="109" name="Google Shape;109;p3"/>
          <p:cNvSpPr/>
          <p:nvPr/>
        </p:nvSpPr>
        <p:spPr>
          <a:xfrm>
            <a:off x="548640" y="6492240"/>
            <a:ext cx="54864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900"/>
              <a:buFont typeface="Calibri"/>
              <a:buNone/>
            </a:pPr>
            <a:r>
              <a:rPr b="0" i="1" lang="en-US" sz="900" u="none" cap="none" strike="noStrike">
                <a:solidFill>
                  <a:srgbClr val="7A6651"/>
                </a:solidFill>
                <a:latin typeface="Calibri"/>
                <a:ea typeface="Calibri"/>
                <a:cs typeface="Calibri"/>
                <a:sym typeface="Calibri"/>
              </a:rPr>
              <a:t>Zenomi  ·  Know Your Biomarkers</a:t>
            </a:r>
            <a:endParaRPr b="0" i="0" sz="900" u="none" cap="none" strike="noStrike">
              <a:solidFill>
                <a:schemeClr val="dk1"/>
              </a:solidFill>
              <a:latin typeface="Calibri"/>
              <a:ea typeface="Calibri"/>
              <a:cs typeface="Calibri"/>
              <a:sym typeface="Calibri"/>
            </a:endParaRPr>
          </a:p>
        </p:txBody>
      </p:sp>
      <p:sp>
        <p:nvSpPr>
          <p:cNvPr id="110" name="Google Shape;110;p3"/>
          <p:cNvSpPr/>
          <p:nvPr/>
        </p:nvSpPr>
        <p:spPr>
          <a:xfrm>
            <a:off x="9814255" y="6492240"/>
            <a:ext cx="18288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7A6651"/>
              </a:buClr>
              <a:buSzPts val="900"/>
              <a:buFont typeface="Calibri"/>
              <a:buNone/>
            </a:pPr>
            <a:r>
              <a:rPr b="0" i="0" lang="en-US" sz="900" u="none" cap="none" strike="noStrike">
                <a:solidFill>
                  <a:srgbClr val="7A6651"/>
                </a:solidFill>
                <a:latin typeface="Calibri"/>
                <a:ea typeface="Calibri"/>
                <a:cs typeface="Calibri"/>
                <a:sym typeface="Calibri"/>
              </a:rPr>
              <a:t>02</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5" name="Shape 115"/>
        <p:cNvGrpSpPr/>
        <p:nvPr/>
      </p:nvGrpSpPr>
      <p:grpSpPr>
        <a:xfrm>
          <a:off x="0" y="0"/>
          <a:ext cx="0" cy="0"/>
          <a:chOff x="0" y="0"/>
          <a:chExt cx="0" cy="0"/>
        </a:xfrm>
      </p:grpSpPr>
      <p:pic>
        <p:nvPicPr>
          <p:cNvPr descr="/home/claude/assets/zenomi_logo.png" id="116" name="Google Shape;116;p4"/>
          <p:cNvPicPr preferRelativeResize="0"/>
          <p:nvPr/>
        </p:nvPicPr>
        <p:blipFill rotWithShape="1">
          <a:blip r:embed="rId4">
            <a:alphaModFix/>
          </a:blip>
          <a:srcRect b="0" l="0" r="0" t="0"/>
          <a:stretch/>
        </p:blipFill>
        <p:spPr>
          <a:xfrm>
            <a:off x="10911535" y="228600"/>
            <a:ext cx="960120" cy="868680"/>
          </a:xfrm>
          <a:prstGeom prst="rect">
            <a:avLst/>
          </a:prstGeom>
          <a:noFill/>
          <a:ln>
            <a:noFill/>
          </a:ln>
        </p:spPr>
      </p:pic>
      <p:sp>
        <p:nvSpPr>
          <p:cNvPr id="117" name="Google Shape;117;p4"/>
          <p:cNvSpPr/>
          <p:nvPr/>
        </p:nvSpPr>
        <p:spPr>
          <a:xfrm>
            <a:off x="502920" y="411480"/>
            <a:ext cx="777240" cy="777240"/>
          </a:xfrm>
          <a:prstGeom prst="ellipse">
            <a:avLst/>
          </a:prstGeom>
          <a:solidFill>
            <a:srgbClr val="A8492C"/>
          </a:solidFill>
          <a:ln cap="flat" cmpd="sng" w="12700">
            <a:solidFill>
              <a:srgbClr val="A849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4"/>
          <p:cNvSpPr/>
          <p:nvPr/>
        </p:nvSpPr>
        <p:spPr>
          <a:xfrm>
            <a:off x="502920" y="411480"/>
            <a:ext cx="777240" cy="7772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3600"/>
              <a:buFont typeface="Cambria"/>
              <a:buNone/>
            </a:pPr>
            <a:r>
              <a:rPr b="1" i="0" lang="en-US" sz="3600" u="none" cap="none" strike="noStrike">
                <a:solidFill>
                  <a:srgbClr val="FFFFFF"/>
                </a:solidFill>
                <a:latin typeface="Cambria"/>
                <a:ea typeface="Cambria"/>
                <a:cs typeface="Cambria"/>
                <a:sym typeface="Cambria"/>
              </a:rPr>
              <a:t>1</a:t>
            </a:r>
            <a:endParaRPr b="0" i="0" sz="3600" u="none" cap="none" strike="noStrike">
              <a:solidFill>
                <a:schemeClr val="dk1"/>
              </a:solidFill>
              <a:latin typeface="Calibri"/>
              <a:ea typeface="Calibri"/>
              <a:cs typeface="Calibri"/>
              <a:sym typeface="Calibri"/>
            </a:endParaRPr>
          </a:p>
        </p:txBody>
      </p:sp>
      <p:sp>
        <p:nvSpPr>
          <p:cNvPr id="119" name="Google Shape;119;p4"/>
          <p:cNvSpPr/>
          <p:nvPr/>
        </p:nvSpPr>
        <p:spPr>
          <a:xfrm>
            <a:off x="1417320" y="411480"/>
            <a:ext cx="3657600" cy="292608"/>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A8492C"/>
              </a:buClr>
              <a:buSzPts val="1000"/>
              <a:buFont typeface="Calibri"/>
              <a:buNone/>
            </a:pPr>
            <a:r>
              <a:rPr b="1" i="0" lang="en-US" sz="1000" u="none" cap="none" strike="noStrike">
                <a:solidFill>
                  <a:srgbClr val="A8492C"/>
                </a:solidFill>
                <a:latin typeface="Calibri"/>
                <a:ea typeface="Calibri"/>
                <a:cs typeface="Calibri"/>
                <a:sym typeface="Calibri"/>
              </a:rPr>
              <a:t>BIOMARKER</a:t>
            </a:r>
            <a:endParaRPr b="0" i="0" sz="1000" u="none" cap="none" strike="noStrike">
              <a:solidFill>
                <a:schemeClr val="dk1"/>
              </a:solidFill>
              <a:latin typeface="Calibri"/>
              <a:ea typeface="Calibri"/>
              <a:cs typeface="Calibri"/>
              <a:sym typeface="Calibri"/>
            </a:endParaRPr>
          </a:p>
        </p:txBody>
      </p:sp>
      <p:sp>
        <p:nvSpPr>
          <p:cNvPr id="120" name="Google Shape;120;p4"/>
          <p:cNvSpPr/>
          <p:nvPr/>
        </p:nvSpPr>
        <p:spPr>
          <a:xfrm>
            <a:off x="1417320" y="713232"/>
            <a:ext cx="777240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3200"/>
              <a:buFont typeface="Cambria"/>
              <a:buNone/>
            </a:pPr>
            <a:r>
              <a:rPr b="1" i="0" lang="en-US" sz="3200" u="none" cap="none" strike="noStrike">
                <a:solidFill>
                  <a:srgbClr val="3B2D22"/>
                </a:solidFill>
                <a:latin typeface="Cambria"/>
                <a:ea typeface="Cambria"/>
                <a:cs typeface="Cambria"/>
                <a:sym typeface="Cambria"/>
              </a:rPr>
              <a:t>ApoB</a:t>
            </a:r>
            <a:endParaRPr b="0" i="0" sz="3200" u="none" cap="none" strike="noStrike">
              <a:solidFill>
                <a:schemeClr val="dk1"/>
              </a:solidFill>
              <a:latin typeface="Calibri"/>
              <a:ea typeface="Calibri"/>
              <a:cs typeface="Calibri"/>
              <a:sym typeface="Calibri"/>
            </a:endParaRPr>
          </a:p>
        </p:txBody>
      </p:sp>
      <p:sp>
        <p:nvSpPr>
          <p:cNvPr id="121" name="Google Shape;121;p4"/>
          <p:cNvSpPr/>
          <p:nvPr/>
        </p:nvSpPr>
        <p:spPr>
          <a:xfrm>
            <a:off x="1417320" y="1207008"/>
            <a:ext cx="7772400"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1200"/>
              <a:buFont typeface="Calibri"/>
              <a:buNone/>
            </a:pPr>
            <a:r>
              <a:rPr b="0" i="1" lang="en-US" sz="1200" u="none" cap="none" strike="noStrike">
                <a:solidFill>
                  <a:srgbClr val="7A6651"/>
                </a:solidFill>
                <a:latin typeface="Calibri"/>
                <a:ea typeface="Calibri"/>
                <a:cs typeface="Calibri"/>
                <a:sym typeface="Calibri"/>
              </a:rPr>
              <a:t>Apolipoprotein B  ·  the cardiovascular particle count</a:t>
            </a:r>
            <a:endParaRPr b="0" i="0" sz="1200" u="none" cap="none" strike="noStrike">
              <a:solidFill>
                <a:schemeClr val="dk1"/>
              </a:solidFill>
              <a:latin typeface="Calibri"/>
              <a:ea typeface="Calibri"/>
              <a:cs typeface="Calibri"/>
              <a:sym typeface="Calibri"/>
            </a:endParaRPr>
          </a:p>
        </p:txBody>
      </p:sp>
      <p:sp>
        <p:nvSpPr>
          <p:cNvPr id="122" name="Google Shape;122;p4"/>
          <p:cNvSpPr/>
          <p:nvPr/>
        </p:nvSpPr>
        <p:spPr>
          <a:xfrm>
            <a:off x="9402775" y="594360"/>
            <a:ext cx="777240" cy="77724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123" name="Google Shape;123;p4"/>
          <p:cNvPicPr preferRelativeResize="0"/>
          <p:nvPr/>
        </p:nvPicPr>
        <p:blipFill rotWithShape="1">
          <a:blip r:embed="rId5">
            <a:alphaModFix/>
          </a:blip>
          <a:srcRect b="0" l="0" r="0" t="0"/>
          <a:stretch/>
        </p:blipFill>
        <p:spPr>
          <a:xfrm>
            <a:off x="9539935" y="722376"/>
            <a:ext cx="502920" cy="502920"/>
          </a:xfrm>
          <a:prstGeom prst="rect">
            <a:avLst/>
          </a:prstGeom>
          <a:noFill/>
          <a:ln>
            <a:noFill/>
          </a:ln>
        </p:spPr>
      </p:pic>
      <p:sp>
        <p:nvSpPr>
          <p:cNvPr id="124" name="Google Shape;124;p4"/>
          <p:cNvSpPr/>
          <p:nvPr/>
        </p:nvSpPr>
        <p:spPr>
          <a:xfrm>
            <a:off x="54864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125" name="Google Shape;125;p4"/>
          <p:cNvPicPr preferRelativeResize="0"/>
          <p:nvPr/>
        </p:nvPicPr>
        <p:blipFill rotWithShape="1">
          <a:blip r:embed="rId6">
            <a:alphaModFix/>
          </a:blip>
          <a:srcRect b="0" l="0" r="0" t="0"/>
          <a:stretch/>
        </p:blipFill>
        <p:spPr>
          <a:xfrm>
            <a:off x="621792" y="1856232"/>
            <a:ext cx="237744" cy="237744"/>
          </a:xfrm>
          <a:prstGeom prst="rect">
            <a:avLst/>
          </a:prstGeom>
          <a:noFill/>
          <a:ln>
            <a:noFill/>
          </a:ln>
        </p:spPr>
      </p:pic>
      <p:sp>
        <p:nvSpPr>
          <p:cNvPr id="126" name="Google Shape;126;p4"/>
          <p:cNvSpPr/>
          <p:nvPr/>
        </p:nvSpPr>
        <p:spPr>
          <a:xfrm>
            <a:off x="105156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What it measures</a:t>
            </a:r>
            <a:endParaRPr b="0" i="0" sz="1400" u="none" cap="none" strike="noStrike">
              <a:solidFill>
                <a:schemeClr val="dk1"/>
              </a:solidFill>
              <a:latin typeface="Calibri"/>
              <a:ea typeface="Calibri"/>
              <a:cs typeface="Calibri"/>
              <a:sym typeface="Calibri"/>
            </a:endParaRPr>
          </a:p>
        </p:txBody>
      </p:sp>
      <p:sp>
        <p:nvSpPr>
          <p:cNvPr id="127" name="Google Shape;127;p4"/>
          <p:cNvSpPr/>
          <p:nvPr/>
        </p:nvSpPr>
        <p:spPr>
          <a:xfrm>
            <a:off x="54864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Apolipoprotein B is the structural protein carried by every artery-clogging particle in the blood — LDL, VLDL, IDL and Lp(a). One ApoB molecule per particle. So an ApoB measurement is, quite literally, a count of how many bad particles you have in circulation.</a:t>
            </a:r>
            <a:endParaRPr b="0" i="0" sz="1200" u="none" cap="none" strike="noStrike">
              <a:solidFill>
                <a:schemeClr val="dk1"/>
              </a:solidFill>
              <a:latin typeface="Calibri"/>
              <a:ea typeface="Calibri"/>
              <a:cs typeface="Calibri"/>
              <a:sym typeface="Calibri"/>
            </a:endParaRPr>
          </a:p>
        </p:txBody>
      </p:sp>
      <p:sp>
        <p:nvSpPr>
          <p:cNvPr id="128" name="Google Shape;128;p4"/>
          <p:cNvSpPr/>
          <p:nvPr/>
        </p:nvSpPr>
        <p:spPr>
          <a:xfrm>
            <a:off x="635508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129" name="Google Shape;129;p4"/>
          <p:cNvPicPr preferRelativeResize="0"/>
          <p:nvPr/>
        </p:nvPicPr>
        <p:blipFill rotWithShape="1">
          <a:blip r:embed="rId7">
            <a:alphaModFix/>
          </a:blip>
          <a:srcRect b="0" l="0" r="0" t="0"/>
          <a:stretch/>
        </p:blipFill>
        <p:spPr>
          <a:xfrm>
            <a:off x="6428232" y="1856232"/>
            <a:ext cx="237744" cy="237744"/>
          </a:xfrm>
          <a:prstGeom prst="rect">
            <a:avLst/>
          </a:prstGeom>
          <a:noFill/>
          <a:ln>
            <a:noFill/>
          </a:ln>
        </p:spPr>
      </p:pic>
      <p:sp>
        <p:nvSpPr>
          <p:cNvPr id="130" name="Google Shape;130;p4"/>
          <p:cNvSpPr/>
          <p:nvPr/>
        </p:nvSpPr>
        <p:spPr>
          <a:xfrm>
            <a:off x="685800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Why it matters</a:t>
            </a:r>
            <a:endParaRPr b="0" i="0" sz="1400" u="none" cap="none" strike="noStrike">
              <a:solidFill>
                <a:schemeClr val="dk1"/>
              </a:solidFill>
              <a:latin typeface="Calibri"/>
              <a:ea typeface="Calibri"/>
              <a:cs typeface="Calibri"/>
              <a:sym typeface="Calibri"/>
            </a:endParaRPr>
          </a:p>
        </p:txBody>
      </p:sp>
      <p:sp>
        <p:nvSpPr>
          <p:cNvPr id="131" name="Google Shape;131;p4"/>
          <p:cNvSpPr/>
          <p:nvPr/>
        </p:nvSpPr>
        <p:spPr>
          <a:xfrm>
            <a:off x="635508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Standard LDL cholesterol measures only the cholesterol carried inside those particles — not the particle count. The INTERHEART study (≈30,000 people, 52 countries) found the ApoB/ApoA1 ratio outperformed both LDL and total cholesterol as a predictor of heart attack. You can have a 'normal' LDL and still carry far too many small, dense, dangerous particles.</a:t>
            </a:r>
            <a:endParaRPr b="0" i="0" sz="1200" u="none" cap="none" strike="noStrike">
              <a:solidFill>
                <a:schemeClr val="dk1"/>
              </a:solidFill>
              <a:latin typeface="Calibri"/>
              <a:ea typeface="Calibri"/>
              <a:cs typeface="Calibri"/>
              <a:sym typeface="Calibri"/>
            </a:endParaRPr>
          </a:p>
        </p:txBody>
      </p:sp>
      <p:sp>
        <p:nvSpPr>
          <p:cNvPr id="132" name="Google Shape;132;p4"/>
          <p:cNvSpPr/>
          <p:nvPr/>
        </p:nvSpPr>
        <p:spPr>
          <a:xfrm>
            <a:off x="54864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133" name="Google Shape;133;p4"/>
          <p:cNvPicPr preferRelativeResize="0"/>
          <p:nvPr/>
        </p:nvPicPr>
        <p:blipFill rotWithShape="1">
          <a:blip r:embed="rId8">
            <a:alphaModFix/>
          </a:blip>
          <a:srcRect b="0" l="0" r="0" t="0"/>
          <a:stretch/>
        </p:blipFill>
        <p:spPr>
          <a:xfrm>
            <a:off x="621792" y="4096512"/>
            <a:ext cx="237744" cy="237744"/>
          </a:xfrm>
          <a:prstGeom prst="rect">
            <a:avLst/>
          </a:prstGeom>
          <a:noFill/>
          <a:ln>
            <a:noFill/>
          </a:ln>
        </p:spPr>
      </p:pic>
      <p:sp>
        <p:nvSpPr>
          <p:cNvPr id="134" name="Google Shape;134;p4"/>
          <p:cNvSpPr/>
          <p:nvPr/>
        </p:nvSpPr>
        <p:spPr>
          <a:xfrm>
            <a:off x="105156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Target values</a:t>
            </a:r>
            <a:endParaRPr b="0" i="0" sz="1400" u="none" cap="none" strike="noStrike">
              <a:solidFill>
                <a:schemeClr val="dk1"/>
              </a:solidFill>
              <a:latin typeface="Calibri"/>
              <a:ea typeface="Calibri"/>
              <a:cs typeface="Calibri"/>
              <a:sym typeface="Calibri"/>
            </a:endParaRPr>
          </a:p>
        </p:txBody>
      </p:sp>
      <p:sp>
        <p:nvSpPr>
          <p:cNvPr id="135" name="Google Shape;135;p4"/>
          <p:cNvSpPr/>
          <p:nvPr/>
        </p:nvSpPr>
        <p:spPr>
          <a:xfrm>
            <a:off x="548640" y="4480560"/>
            <a:ext cx="5303520" cy="274320"/>
          </a:xfrm>
          <a:prstGeom prst="rect">
            <a:avLst/>
          </a:prstGeom>
          <a:solidFill>
            <a:srgbClr val="3B2D22"/>
          </a:solidFill>
          <a:ln cap="flat" cmpd="sng" w="12700">
            <a:solidFill>
              <a:srgbClr val="3B2D2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4"/>
          <p:cNvSpPr/>
          <p:nvPr/>
        </p:nvSpPr>
        <p:spPr>
          <a:xfrm>
            <a:off x="548640" y="448056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Range</a:t>
            </a:r>
            <a:endParaRPr b="0" i="0" sz="1050" u="none" cap="none" strike="noStrike">
              <a:solidFill>
                <a:schemeClr val="dk1"/>
              </a:solidFill>
              <a:latin typeface="Calibri"/>
              <a:ea typeface="Calibri"/>
              <a:cs typeface="Calibri"/>
              <a:sym typeface="Calibri"/>
            </a:endParaRPr>
          </a:p>
        </p:txBody>
      </p:sp>
      <p:sp>
        <p:nvSpPr>
          <p:cNvPr id="137" name="Google Shape;137;p4"/>
          <p:cNvSpPr/>
          <p:nvPr/>
        </p:nvSpPr>
        <p:spPr>
          <a:xfrm>
            <a:off x="256032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Value</a:t>
            </a:r>
            <a:endParaRPr b="0" i="0" sz="1050" u="none" cap="none" strike="noStrike">
              <a:solidFill>
                <a:schemeClr val="dk1"/>
              </a:solidFill>
              <a:latin typeface="Calibri"/>
              <a:ea typeface="Calibri"/>
              <a:cs typeface="Calibri"/>
              <a:sym typeface="Calibri"/>
            </a:endParaRPr>
          </a:p>
        </p:txBody>
      </p:sp>
      <p:sp>
        <p:nvSpPr>
          <p:cNvPr id="138" name="Google Shape;138;p4"/>
          <p:cNvSpPr/>
          <p:nvPr/>
        </p:nvSpPr>
        <p:spPr>
          <a:xfrm>
            <a:off x="420624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Meaning</a:t>
            </a:r>
            <a:endParaRPr b="0" i="0" sz="1050" u="none" cap="none" strike="noStrike">
              <a:solidFill>
                <a:schemeClr val="dk1"/>
              </a:solidFill>
              <a:latin typeface="Calibri"/>
              <a:ea typeface="Calibri"/>
              <a:cs typeface="Calibri"/>
              <a:sym typeface="Calibri"/>
            </a:endParaRPr>
          </a:p>
        </p:txBody>
      </p:sp>
      <p:sp>
        <p:nvSpPr>
          <p:cNvPr id="139" name="Google Shape;139;p4"/>
          <p:cNvSpPr/>
          <p:nvPr/>
        </p:nvSpPr>
        <p:spPr>
          <a:xfrm>
            <a:off x="548640" y="475488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4"/>
          <p:cNvSpPr/>
          <p:nvPr/>
        </p:nvSpPr>
        <p:spPr>
          <a:xfrm>
            <a:off x="548640" y="475488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Lab 'normal'</a:t>
            </a:r>
            <a:endParaRPr b="0" i="0" sz="1000" u="none" cap="none" strike="noStrike">
              <a:solidFill>
                <a:schemeClr val="dk1"/>
              </a:solidFill>
              <a:latin typeface="Calibri"/>
              <a:ea typeface="Calibri"/>
              <a:cs typeface="Calibri"/>
              <a:sym typeface="Calibri"/>
            </a:endParaRPr>
          </a:p>
        </p:txBody>
      </p:sp>
      <p:sp>
        <p:nvSpPr>
          <p:cNvPr id="141" name="Google Shape;141;p4"/>
          <p:cNvSpPr/>
          <p:nvPr/>
        </p:nvSpPr>
        <p:spPr>
          <a:xfrm>
            <a:off x="256032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&lt; 100–130</a:t>
            </a:r>
            <a:endParaRPr b="0" i="0" sz="1000" u="none" cap="none" strike="noStrike">
              <a:solidFill>
                <a:schemeClr val="dk1"/>
              </a:solidFill>
              <a:latin typeface="Calibri"/>
              <a:ea typeface="Calibri"/>
              <a:cs typeface="Calibri"/>
              <a:sym typeface="Calibri"/>
            </a:endParaRPr>
          </a:p>
        </p:txBody>
      </p:sp>
      <p:sp>
        <p:nvSpPr>
          <p:cNvPr id="142" name="Google Shape;142;p4"/>
          <p:cNvSpPr/>
          <p:nvPr/>
        </p:nvSpPr>
        <p:spPr>
          <a:xfrm>
            <a:off x="420624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what most reports flag</a:t>
            </a:r>
            <a:endParaRPr b="0" i="0" sz="1000" u="none" cap="none" strike="noStrike">
              <a:solidFill>
                <a:schemeClr val="dk1"/>
              </a:solidFill>
              <a:latin typeface="Calibri"/>
              <a:ea typeface="Calibri"/>
              <a:cs typeface="Calibri"/>
              <a:sym typeface="Calibri"/>
            </a:endParaRPr>
          </a:p>
        </p:txBody>
      </p:sp>
      <p:sp>
        <p:nvSpPr>
          <p:cNvPr id="143" name="Google Shape;143;p4"/>
          <p:cNvSpPr/>
          <p:nvPr/>
        </p:nvSpPr>
        <p:spPr>
          <a:xfrm>
            <a:off x="548640" y="5029200"/>
            <a:ext cx="5303520" cy="2743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4"/>
          <p:cNvSpPr/>
          <p:nvPr/>
        </p:nvSpPr>
        <p:spPr>
          <a:xfrm>
            <a:off x="548640" y="502920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Optimal</a:t>
            </a:r>
            <a:endParaRPr b="0" i="0" sz="1000" u="none" cap="none" strike="noStrike">
              <a:solidFill>
                <a:schemeClr val="dk1"/>
              </a:solidFill>
              <a:latin typeface="Calibri"/>
              <a:ea typeface="Calibri"/>
              <a:cs typeface="Calibri"/>
              <a:sym typeface="Calibri"/>
            </a:endParaRPr>
          </a:p>
        </p:txBody>
      </p:sp>
      <p:sp>
        <p:nvSpPr>
          <p:cNvPr id="145" name="Google Shape;145;p4"/>
          <p:cNvSpPr/>
          <p:nvPr/>
        </p:nvSpPr>
        <p:spPr>
          <a:xfrm>
            <a:off x="256032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A8492C"/>
              </a:buClr>
              <a:buSzPts val="1000"/>
              <a:buFont typeface="Calibri"/>
              <a:buNone/>
            </a:pPr>
            <a:r>
              <a:rPr b="1" i="0" lang="en-US" sz="1000" u="none" cap="none" strike="noStrike">
                <a:solidFill>
                  <a:srgbClr val="A8492C"/>
                </a:solidFill>
                <a:latin typeface="Calibri"/>
                <a:ea typeface="Calibri"/>
                <a:cs typeface="Calibri"/>
                <a:sym typeface="Calibri"/>
              </a:rPr>
              <a:t>&lt; 80 mg/dL</a:t>
            </a:r>
            <a:endParaRPr b="0" i="0" sz="1000" u="none" cap="none" strike="noStrike">
              <a:solidFill>
                <a:schemeClr val="dk1"/>
              </a:solidFill>
              <a:latin typeface="Calibri"/>
              <a:ea typeface="Calibri"/>
              <a:cs typeface="Calibri"/>
              <a:sym typeface="Calibri"/>
            </a:endParaRPr>
          </a:p>
        </p:txBody>
      </p:sp>
      <p:sp>
        <p:nvSpPr>
          <p:cNvPr id="146" name="Google Shape;146;p4"/>
          <p:cNvSpPr/>
          <p:nvPr/>
        </p:nvSpPr>
        <p:spPr>
          <a:xfrm>
            <a:off x="420624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healthy adult target</a:t>
            </a:r>
            <a:endParaRPr b="0" i="0" sz="1000" u="none" cap="none" strike="noStrike">
              <a:solidFill>
                <a:schemeClr val="dk1"/>
              </a:solidFill>
              <a:latin typeface="Calibri"/>
              <a:ea typeface="Calibri"/>
              <a:cs typeface="Calibri"/>
              <a:sym typeface="Calibri"/>
            </a:endParaRPr>
          </a:p>
        </p:txBody>
      </p:sp>
      <p:sp>
        <p:nvSpPr>
          <p:cNvPr id="147" name="Google Shape;147;p4"/>
          <p:cNvSpPr/>
          <p:nvPr/>
        </p:nvSpPr>
        <p:spPr>
          <a:xfrm>
            <a:off x="548640" y="530352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4"/>
          <p:cNvSpPr/>
          <p:nvPr/>
        </p:nvSpPr>
        <p:spPr>
          <a:xfrm>
            <a:off x="548640" y="530352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Aggressive</a:t>
            </a:r>
            <a:endParaRPr b="0" i="0" sz="1000" u="none" cap="none" strike="noStrike">
              <a:solidFill>
                <a:schemeClr val="dk1"/>
              </a:solidFill>
              <a:latin typeface="Calibri"/>
              <a:ea typeface="Calibri"/>
              <a:cs typeface="Calibri"/>
              <a:sym typeface="Calibri"/>
            </a:endParaRPr>
          </a:p>
        </p:txBody>
      </p:sp>
      <p:sp>
        <p:nvSpPr>
          <p:cNvPr id="149" name="Google Shape;149;p4"/>
          <p:cNvSpPr/>
          <p:nvPr/>
        </p:nvSpPr>
        <p:spPr>
          <a:xfrm>
            <a:off x="256032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&lt; 60 mg/dL</a:t>
            </a:r>
            <a:endParaRPr b="0" i="0" sz="1000" u="none" cap="none" strike="noStrike">
              <a:solidFill>
                <a:schemeClr val="dk1"/>
              </a:solidFill>
              <a:latin typeface="Calibri"/>
              <a:ea typeface="Calibri"/>
              <a:cs typeface="Calibri"/>
              <a:sym typeface="Calibri"/>
            </a:endParaRPr>
          </a:p>
        </p:txBody>
      </p:sp>
      <p:sp>
        <p:nvSpPr>
          <p:cNvPr id="150" name="Google Shape;150;p4"/>
          <p:cNvSpPr/>
          <p:nvPr/>
        </p:nvSpPr>
        <p:spPr>
          <a:xfrm>
            <a:off x="420624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for high-risk patients</a:t>
            </a:r>
            <a:endParaRPr b="0" i="0" sz="1000" u="none" cap="none" strike="noStrike">
              <a:solidFill>
                <a:schemeClr val="dk1"/>
              </a:solidFill>
              <a:latin typeface="Calibri"/>
              <a:ea typeface="Calibri"/>
              <a:cs typeface="Calibri"/>
              <a:sym typeface="Calibri"/>
            </a:endParaRPr>
          </a:p>
        </p:txBody>
      </p:sp>
      <p:sp>
        <p:nvSpPr>
          <p:cNvPr id="151" name="Google Shape;151;p4"/>
          <p:cNvSpPr/>
          <p:nvPr/>
        </p:nvSpPr>
        <p:spPr>
          <a:xfrm>
            <a:off x="635508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152" name="Google Shape;152;p4"/>
          <p:cNvPicPr preferRelativeResize="0"/>
          <p:nvPr/>
        </p:nvPicPr>
        <p:blipFill rotWithShape="1">
          <a:blip r:embed="rId9">
            <a:alphaModFix/>
          </a:blip>
          <a:srcRect b="0" l="0" r="0" t="0"/>
          <a:stretch/>
        </p:blipFill>
        <p:spPr>
          <a:xfrm>
            <a:off x="6428232" y="4096512"/>
            <a:ext cx="237744" cy="237744"/>
          </a:xfrm>
          <a:prstGeom prst="rect">
            <a:avLst/>
          </a:prstGeom>
          <a:noFill/>
          <a:ln>
            <a:noFill/>
          </a:ln>
        </p:spPr>
      </p:pic>
      <p:sp>
        <p:nvSpPr>
          <p:cNvPr id="153" name="Google Shape;153;p4"/>
          <p:cNvSpPr/>
          <p:nvPr/>
        </p:nvSpPr>
        <p:spPr>
          <a:xfrm>
            <a:off x="685800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If elevated — what to do</a:t>
            </a:r>
            <a:endParaRPr b="0" i="0" sz="1400" u="none" cap="none" strike="noStrike">
              <a:solidFill>
                <a:schemeClr val="dk1"/>
              </a:solidFill>
              <a:latin typeface="Calibri"/>
              <a:ea typeface="Calibri"/>
              <a:cs typeface="Calibri"/>
              <a:sym typeface="Calibri"/>
            </a:endParaRPr>
          </a:p>
        </p:txBody>
      </p:sp>
      <p:sp>
        <p:nvSpPr>
          <p:cNvPr id="154" name="Google Shape;154;p4"/>
          <p:cNvSpPr/>
          <p:nvPr/>
        </p:nvSpPr>
        <p:spPr>
          <a:xfrm>
            <a:off x="6355080" y="4480560"/>
            <a:ext cx="5303520" cy="178308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Mediterranean-style eating: more fibre + omega-3, fewer saturated and trans fats</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150 min/week aerobic + 2× resistance training (every kg lost reduces particle count)</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Stop smoking; control blood pressure and blood sugar</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Statins (–30 to –50%), ezetimibe or PCSK9-inhibitors — under medical supervision</a:t>
            </a:r>
            <a:endParaRPr b="0" i="0" sz="1050" u="none" cap="none" strike="noStrike">
              <a:solidFill>
                <a:schemeClr val="dk1"/>
              </a:solidFill>
              <a:latin typeface="Calibri"/>
              <a:ea typeface="Calibri"/>
              <a:cs typeface="Calibri"/>
              <a:sym typeface="Calibri"/>
            </a:endParaRPr>
          </a:p>
        </p:txBody>
      </p:sp>
      <p:sp>
        <p:nvSpPr>
          <p:cNvPr id="155" name="Google Shape;155;p4"/>
          <p:cNvSpPr/>
          <p:nvPr/>
        </p:nvSpPr>
        <p:spPr>
          <a:xfrm>
            <a:off x="548640" y="6492240"/>
            <a:ext cx="54864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900"/>
              <a:buFont typeface="Calibri"/>
              <a:buNone/>
            </a:pPr>
            <a:r>
              <a:rPr b="0" i="1" lang="en-US" sz="900" u="none" cap="none" strike="noStrike">
                <a:solidFill>
                  <a:srgbClr val="7A6651"/>
                </a:solidFill>
                <a:latin typeface="Calibri"/>
                <a:ea typeface="Calibri"/>
                <a:cs typeface="Calibri"/>
                <a:sym typeface="Calibri"/>
              </a:rPr>
              <a:t>Zenomi  ·  Know Your Biomarkers</a:t>
            </a:r>
            <a:endParaRPr b="0" i="0" sz="900" u="none" cap="none" strike="noStrike">
              <a:solidFill>
                <a:schemeClr val="dk1"/>
              </a:solidFill>
              <a:latin typeface="Calibri"/>
              <a:ea typeface="Calibri"/>
              <a:cs typeface="Calibri"/>
              <a:sym typeface="Calibri"/>
            </a:endParaRPr>
          </a:p>
        </p:txBody>
      </p:sp>
      <p:sp>
        <p:nvSpPr>
          <p:cNvPr id="156" name="Google Shape;156;p4"/>
          <p:cNvSpPr/>
          <p:nvPr/>
        </p:nvSpPr>
        <p:spPr>
          <a:xfrm>
            <a:off x="9814255" y="6492240"/>
            <a:ext cx="18288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7A6651"/>
              </a:buClr>
              <a:buSzPts val="900"/>
              <a:buFont typeface="Calibri"/>
              <a:buNone/>
            </a:pPr>
            <a:r>
              <a:rPr b="0" i="0" lang="en-US" sz="900" u="none" cap="none" strike="noStrike">
                <a:solidFill>
                  <a:srgbClr val="7A6651"/>
                </a:solidFill>
                <a:latin typeface="Calibri"/>
                <a:ea typeface="Calibri"/>
                <a:cs typeface="Calibri"/>
                <a:sym typeface="Calibri"/>
              </a:rPr>
              <a:t>03</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61" name="Shape 161"/>
        <p:cNvGrpSpPr/>
        <p:nvPr/>
      </p:nvGrpSpPr>
      <p:grpSpPr>
        <a:xfrm>
          <a:off x="0" y="0"/>
          <a:ext cx="0" cy="0"/>
          <a:chOff x="0" y="0"/>
          <a:chExt cx="0" cy="0"/>
        </a:xfrm>
      </p:grpSpPr>
      <p:pic>
        <p:nvPicPr>
          <p:cNvPr descr="/home/claude/assets/zenomi_logo.png" id="162" name="Google Shape;162;p5"/>
          <p:cNvPicPr preferRelativeResize="0"/>
          <p:nvPr/>
        </p:nvPicPr>
        <p:blipFill rotWithShape="1">
          <a:blip r:embed="rId4">
            <a:alphaModFix/>
          </a:blip>
          <a:srcRect b="0" l="0" r="0" t="0"/>
          <a:stretch/>
        </p:blipFill>
        <p:spPr>
          <a:xfrm>
            <a:off x="10911535" y="228600"/>
            <a:ext cx="960120" cy="868680"/>
          </a:xfrm>
          <a:prstGeom prst="rect">
            <a:avLst/>
          </a:prstGeom>
          <a:noFill/>
          <a:ln>
            <a:noFill/>
          </a:ln>
        </p:spPr>
      </p:pic>
      <p:sp>
        <p:nvSpPr>
          <p:cNvPr id="163" name="Google Shape;163;p5"/>
          <p:cNvSpPr/>
          <p:nvPr/>
        </p:nvSpPr>
        <p:spPr>
          <a:xfrm>
            <a:off x="502920" y="411480"/>
            <a:ext cx="777240" cy="777240"/>
          </a:xfrm>
          <a:prstGeom prst="ellipse">
            <a:avLst/>
          </a:prstGeom>
          <a:solidFill>
            <a:srgbClr val="A8492C"/>
          </a:solidFill>
          <a:ln cap="flat" cmpd="sng" w="12700">
            <a:solidFill>
              <a:srgbClr val="A849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5"/>
          <p:cNvSpPr/>
          <p:nvPr/>
        </p:nvSpPr>
        <p:spPr>
          <a:xfrm>
            <a:off x="502920" y="411480"/>
            <a:ext cx="777240" cy="7772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3600"/>
              <a:buFont typeface="Cambria"/>
              <a:buNone/>
            </a:pPr>
            <a:r>
              <a:rPr b="1" i="0" lang="en-US" sz="3600" u="none" cap="none" strike="noStrike">
                <a:solidFill>
                  <a:srgbClr val="FFFFFF"/>
                </a:solidFill>
                <a:latin typeface="Cambria"/>
                <a:ea typeface="Cambria"/>
                <a:cs typeface="Cambria"/>
                <a:sym typeface="Cambria"/>
              </a:rPr>
              <a:t>2</a:t>
            </a:r>
            <a:endParaRPr b="0" i="0" sz="3600" u="none" cap="none" strike="noStrike">
              <a:solidFill>
                <a:schemeClr val="dk1"/>
              </a:solidFill>
              <a:latin typeface="Calibri"/>
              <a:ea typeface="Calibri"/>
              <a:cs typeface="Calibri"/>
              <a:sym typeface="Calibri"/>
            </a:endParaRPr>
          </a:p>
        </p:txBody>
      </p:sp>
      <p:sp>
        <p:nvSpPr>
          <p:cNvPr id="165" name="Google Shape;165;p5"/>
          <p:cNvSpPr/>
          <p:nvPr/>
        </p:nvSpPr>
        <p:spPr>
          <a:xfrm>
            <a:off x="1417320" y="411480"/>
            <a:ext cx="3657600" cy="292608"/>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A8492C"/>
              </a:buClr>
              <a:buSzPts val="1000"/>
              <a:buFont typeface="Calibri"/>
              <a:buNone/>
            </a:pPr>
            <a:r>
              <a:rPr b="1" i="0" lang="en-US" sz="1000" u="none" cap="none" strike="noStrike">
                <a:solidFill>
                  <a:srgbClr val="A8492C"/>
                </a:solidFill>
                <a:latin typeface="Calibri"/>
                <a:ea typeface="Calibri"/>
                <a:cs typeface="Calibri"/>
                <a:sym typeface="Calibri"/>
              </a:rPr>
              <a:t>BIOMARKER</a:t>
            </a:r>
            <a:endParaRPr b="0" i="0" sz="1000" u="none" cap="none" strike="noStrike">
              <a:solidFill>
                <a:schemeClr val="dk1"/>
              </a:solidFill>
              <a:latin typeface="Calibri"/>
              <a:ea typeface="Calibri"/>
              <a:cs typeface="Calibri"/>
              <a:sym typeface="Calibri"/>
            </a:endParaRPr>
          </a:p>
        </p:txBody>
      </p:sp>
      <p:sp>
        <p:nvSpPr>
          <p:cNvPr id="166" name="Google Shape;166;p5"/>
          <p:cNvSpPr/>
          <p:nvPr/>
        </p:nvSpPr>
        <p:spPr>
          <a:xfrm>
            <a:off x="1417320" y="713232"/>
            <a:ext cx="777240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3200"/>
              <a:buFont typeface="Cambria"/>
              <a:buNone/>
            </a:pPr>
            <a:r>
              <a:rPr b="1" i="0" lang="en-US" sz="3200" u="none" cap="none" strike="noStrike">
                <a:solidFill>
                  <a:srgbClr val="3B2D22"/>
                </a:solidFill>
                <a:latin typeface="Cambria"/>
                <a:ea typeface="Cambria"/>
                <a:cs typeface="Cambria"/>
                <a:sym typeface="Cambria"/>
              </a:rPr>
              <a:t>Lp(a)</a:t>
            </a:r>
            <a:endParaRPr b="0" i="0" sz="3200" u="none" cap="none" strike="noStrike">
              <a:solidFill>
                <a:schemeClr val="dk1"/>
              </a:solidFill>
              <a:latin typeface="Calibri"/>
              <a:ea typeface="Calibri"/>
              <a:cs typeface="Calibri"/>
              <a:sym typeface="Calibri"/>
            </a:endParaRPr>
          </a:p>
        </p:txBody>
      </p:sp>
      <p:sp>
        <p:nvSpPr>
          <p:cNvPr id="167" name="Google Shape;167;p5"/>
          <p:cNvSpPr/>
          <p:nvPr/>
        </p:nvSpPr>
        <p:spPr>
          <a:xfrm>
            <a:off x="1417320" y="1207008"/>
            <a:ext cx="7772400"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1200"/>
              <a:buFont typeface="Calibri"/>
              <a:buNone/>
            </a:pPr>
            <a:r>
              <a:rPr b="0" i="1" lang="en-US" sz="1200" u="none" cap="none" strike="noStrike">
                <a:solidFill>
                  <a:srgbClr val="7A6651"/>
                </a:solidFill>
                <a:latin typeface="Calibri"/>
                <a:ea typeface="Calibri"/>
                <a:cs typeface="Calibri"/>
                <a:sym typeface="Calibri"/>
              </a:rPr>
              <a:t>Lipoprotein(a)  ·  the genetic cardiovascular wildcard</a:t>
            </a:r>
            <a:endParaRPr b="0" i="0" sz="1200" u="none" cap="none" strike="noStrike">
              <a:solidFill>
                <a:schemeClr val="dk1"/>
              </a:solidFill>
              <a:latin typeface="Calibri"/>
              <a:ea typeface="Calibri"/>
              <a:cs typeface="Calibri"/>
              <a:sym typeface="Calibri"/>
            </a:endParaRPr>
          </a:p>
        </p:txBody>
      </p:sp>
      <p:sp>
        <p:nvSpPr>
          <p:cNvPr id="168" name="Google Shape;168;p5"/>
          <p:cNvSpPr/>
          <p:nvPr/>
        </p:nvSpPr>
        <p:spPr>
          <a:xfrm>
            <a:off x="9402775" y="594360"/>
            <a:ext cx="777240" cy="77724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169" name="Google Shape;169;p5"/>
          <p:cNvPicPr preferRelativeResize="0"/>
          <p:nvPr/>
        </p:nvPicPr>
        <p:blipFill rotWithShape="1">
          <a:blip r:embed="rId5">
            <a:alphaModFix/>
          </a:blip>
          <a:srcRect b="0" l="0" r="0" t="0"/>
          <a:stretch/>
        </p:blipFill>
        <p:spPr>
          <a:xfrm>
            <a:off x="9539935" y="722376"/>
            <a:ext cx="502920" cy="502920"/>
          </a:xfrm>
          <a:prstGeom prst="rect">
            <a:avLst/>
          </a:prstGeom>
          <a:noFill/>
          <a:ln>
            <a:noFill/>
          </a:ln>
        </p:spPr>
      </p:pic>
      <p:sp>
        <p:nvSpPr>
          <p:cNvPr id="170" name="Google Shape;170;p5"/>
          <p:cNvSpPr/>
          <p:nvPr/>
        </p:nvSpPr>
        <p:spPr>
          <a:xfrm>
            <a:off x="54864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171" name="Google Shape;171;p5"/>
          <p:cNvPicPr preferRelativeResize="0"/>
          <p:nvPr/>
        </p:nvPicPr>
        <p:blipFill rotWithShape="1">
          <a:blip r:embed="rId6">
            <a:alphaModFix/>
          </a:blip>
          <a:srcRect b="0" l="0" r="0" t="0"/>
          <a:stretch/>
        </p:blipFill>
        <p:spPr>
          <a:xfrm>
            <a:off x="621792" y="1856232"/>
            <a:ext cx="237744" cy="237744"/>
          </a:xfrm>
          <a:prstGeom prst="rect">
            <a:avLst/>
          </a:prstGeom>
          <a:noFill/>
          <a:ln>
            <a:noFill/>
          </a:ln>
        </p:spPr>
      </p:pic>
      <p:sp>
        <p:nvSpPr>
          <p:cNvPr id="172" name="Google Shape;172;p5"/>
          <p:cNvSpPr/>
          <p:nvPr/>
        </p:nvSpPr>
        <p:spPr>
          <a:xfrm>
            <a:off x="105156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What it measures</a:t>
            </a:r>
            <a:endParaRPr b="0" i="0" sz="1400" u="none" cap="none" strike="noStrike">
              <a:solidFill>
                <a:schemeClr val="dk1"/>
              </a:solidFill>
              <a:latin typeface="Calibri"/>
              <a:ea typeface="Calibri"/>
              <a:cs typeface="Calibri"/>
              <a:sym typeface="Calibri"/>
            </a:endParaRPr>
          </a:p>
        </p:txBody>
      </p:sp>
      <p:sp>
        <p:nvSpPr>
          <p:cNvPr id="173" name="Google Shape;173;p5"/>
          <p:cNvSpPr/>
          <p:nvPr/>
        </p:nvSpPr>
        <p:spPr>
          <a:xfrm>
            <a:off x="54864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Lp(a) is an LDL-like particle wrapped in an extra protein, apolipoprotein(a). Its level is set almost entirely by genetics — diet, exercise and conventional cholesterol drugs barely move it. Because it's stable across a lifetime, you only ever need to measure it once.</a:t>
            </a:r>
            <a:endParaRPr b="0" i="0" sz="1200" u="none" cap="none" strike="noStrike">
              <a:solidFill>
                <a:schemeClr val="dk1"/>
              </a:solidFill>
              <a:latin typeface="Calibri"/>
              <a:ea typeface="Calibri"/>
              <a:cs typeface="Calibri"/>
              <a:sym typeface="Calibri"/>
            </a:endParaRPr>
          </a:p>
        </p:txBody>
      </p:sp>
      <p:sp>
        <p:nvSpPr>
          <p:cNvPr id="174" name="Google Shape;174;p5"/>
          <p:cNvSpPr/>
          <p:nvPr/>
        </p:nvSpPr>
        <p:spPr>
          <a:xfrm>
            <a:off x="635508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175" name="Google Shape;175;p5"/>
          <p:cNvPicPr preferRelativeResize="0"/>
          <p:nvPr/>
        </p:nvPicPr>
        <p:blipFill rotWithShape="1">
          <a:blip r:embed="rId7">
            <a:alphaModFix/>
          </a:blip>
          <a:srcRect b="0" l="0" r="0" t="0"/>
          <a:stretch/>
        </p:blipFill>
        <p:spPr>
          <a:xfrm>
            <a:off x="6428232" y="1856232"/>
            <a:ext cx="237744" cy="237744"/>
          </a:xfrm>
          <a:prstGeom prst="rect">
            <a:avLst/>
          </a:prstGeom>
          <a:noFill/>
          <a:ln>
            <a:noFill/>
          </a:ln>
        </p:spPr>
      </p:pic>
      <p:sp>
        <p:nvSpPr>
          <p:cNvPr id="176" name="Google Shape;176;p5"/>
          <p:cNvSpPr/>
          <p:nvPr/>
        </p:nvSpPr>
        <p:spPr>
          <a:xfrm>
            <a:off x="685800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Why it matters</a:t>
            </a:r>
            <a:endParaRPr b="0" i="0" sz="1400" u="none" cap="none" strike="noStrike">
              <a:solidFill>
                <a:schemeClr val="dk1"/>
              </a:solidFill>
              <a:latin typeface="Calibri"/>
              <a:ea typeface="Calibri"/>
              <a:cs typeface="Calibri"/>
              <a:sym typeface="Calibri"/>
            </a:endParaRPr>
          </a:p>
        </p:txBody>
      </p:sp>
      <p:sp>
        <p:nvSpPr>
          <p:cNvPr id="177" name="Google Shape;177;p5"/>
          <p:cNvSpPr/>
          <p:nvPr/>
        </p:nvSpPr>
        <p:spPr>
          <a:xfrm>
            <a:off x="635508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Lp(a) is one of the strongest independent genetic risk factors for heart attack, stroke, aortic stenosis and clot formation — and most doctors never test for it. Roughly one in five adults carries levels above 50 mg/dL. The 2022 ESC/EAS guidelines now recommend that every adult have it measured at least once.</a:t>
            </a:r>
            <a:endParaRPr b="0" i="0" sz="1200" u="none" cap="none" strike="noStrike">
              <a:solidFill>
                <a:schemeClr val="dk1"/>
              </a:solidFill>
              <a:latin typeface="Calibri"/>
              <a:ea typeface="Calibri"/>
              <a:cs typeface="Calibri"/>
              <a:sym typeface="Calibri"/>
            </a:endParaRPr>
          </a:p>
        </p:txBody>
      </p:sp>
      <p:sp>
        <p:nvSpPr>
          <p:cNvPr id="178" name="Google Shape;178;p5"/>
          <p:cNvSpPr/>
          <p:nvPr/>
        </p:nvSpPr>
        <p:spPr>
          <a:xfrm>
            <a:off x="54864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179" name="Google Shape;179;p5"/>
          <p:cNvPicPr preferRelativeResize="0"/>
          <p:nvPr/>
        </p:nvPicPr>
        <p:blipFill rotWithShape="1">
          <a:blip r:embed="rId8">
            <a:alphaModFix/>
          </a:blip>
          <a:srcRect b="0" l="0" r="0" t="0"/>
          <a:stretch/>
        </p:blipFill>
        <p:spPr>
          <a:xfrm>
            <a:off x="621792" y="4096512"/>
            <a:ext cx="237744" cy="237744"/>
          </a:xfrm>
          <a:prstGeom prst="rect">
            <a:avLst/>
          </a:prstGeom>
          <a:noFill/>
          <a:ln>
            <a:noFill/>
          </a:ln>
        </p:spPr>
      </p:pic>
      <p:sp>
        <p:nvSpPr>
          <p:cNvPr id="180" name="Google Shape;180;p5"/>
          <p:cNvSpPr/>
          <p:nvPr/>
        </p:nvSpPr>
        <p:spPr>
          <a:xfrm>
            <a:off x="105156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Target values</a:t>
            </a:r>
            <a:endParaRPr b="0" i="0" sz="1400" u="none" cap="none" strike="noStrike">
              <a:solidFill>
                <a:schemeClr val="dk1"/>
              </a:solidFill>
              <a:latin typeface="Calibri"/>
              <a:ea typeface="Calibri"/>
              <a:cs typeface="Calibri"/>
              <a:sym typeface="Calibri"/>
            </a:endParaRPr>
          </a:p>
        </p:txBody>
      </p:sp>
      <p:sp>
        <p:nvSpPr>
          <p:cNvPr id="181" name="Google Shape;181;p5"/>
          <p:cNvSpPr/>
          <p:nvPr/>
        </p:nvSpPr>
        <p:spPr>
          <a:xfrm>
            <a:off x="548640" y="4480560"/>
            <a:ext cx="5303520" cy="274320"/>
          </a:xfrm>
          <a:prstGeom prst="rect">
            <a:avLst/>
          </a:prstGeom>
          <a:solidFill>
            <a:srgbClr val="3B2D22"/>
          </a:solidFill>
          <a:ln cap="flat" cmpd="sng" w="12700">
            <a:solidFill>
              <a:srgbClr val="3B2D2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5"/>
          <p:cNvSpPr/>
          <p:nvPr/>
        </p:nvSpPr>
        <p:spPr>
          <a:xfrm>
            <a:off x="548640" y="448056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Range</a:t>
            </a:r>
            <a:endParaRPr b="0" i="0" sz="1050" u="none" cap="none" strike="noStrike">
              <a:solidFill>
                <a:schemeClr val="dk1"/>
              </a:solidFill>
              <a:latin typeface="Calibri"/>
              <a:ea typeface="Calibri"/>
              <a:cs typeface="Calibri"/>
              <a:sym typeface="Calibri"/>
            </a:endParaRPr>
          </a:p>
        </p:txBody>
      </p:sp>
      <p:sp>
        <p:nvSpPr>
          <p:cNvPr id="183" name="Google Shape;183;p5"/>
          <p:cNvSpPr/>
          <p:nvPr/>
        </p:nvSpPr>
        <p:spPr>
          <a:xfrm>
            <a:off x="256032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Value</a:t>
            </a:r>
            <a:endParaRPr b="0" i="0" sz="1050" u="none" cap="none" strike="noStrike">
              <a:solidFill>
                <a:schemeClr val="dk1"/>
              </a:solidFill>
              <a:latin typeface="Calibri"/>
              <a:ea typeface="Calibri"/>
              <a:cs typeface="Calibri"/>
              <a:sym typeface="Calibri"/>
            </a:endParaRPr>
          </a:p>
        </p:txBody>
      </p:sp>
      <p:sp>
        <p:nvSpPr>
          <p:cNvPr id="184" name="Google Shape;184;p5"/>
          <p:cNvSpPr/>
          <p:nvPr/>
        </p:nvSpPr>
        <p:spPr>
          <a:xfrm>
            <a:off x="420624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Meaning</a:t>
            </a:r>
            <a:endParaRPr b="0" i="0" sz="1050" u="none" cap="none" strike="noStrike">
              <a:solidFill>
                <a:schemeClr val="dk1"/>
              </a:solidFill>
              <a:latin typeface="Calibri"/>
              <a:ea typeface="Calibri"/>
              <a:cs typeface="Calibri"/>
              <a:sym typeface="Calibri"/>
            </a:endParaRPr>
          </a:p>
        </p:txBody>
      </p:sp>
      <p:sp>
        <p:nvSpPr>
          <p:cNvPr id="185" name="Google Shape;185;p5"/>
          <p:cNvSpPr/>
          <p:nvPr/>
        </p:nvSpPr>
        <p:spPr>
          <a:xfrm>
            <a:off x="548640" y="475488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5"/>
          <p:cNvSpPr/>
          <p:nvPr/>
        </p:nvSpPr>
        <p:spPr>
          <a:xfrm>
            <a:off x="548640" y="475488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Optimal</a:t>
            </a:r>
            <a:endParaRPr b="0" i="0" sz="1000" u="none" cap="none" strike="noStrike">
              <a:solidFill>
                <a:schemeClr val="dk1"/>
              </a:solidFill>
              <a:latin typeface="Calibri"/>
              <a:ea typeface="Calibri"/>
              <a:cs typeface="Calibri"/>
              <a:sym typeface="Calibri"/>
            </a:endParaRPr>
          </a:p>
        </p:txBody>
      </p:sp>
      <p:sp>
        <p:nvSpPr>
          <p:cNvPr id="187" name="Google Shape;187;p5"/>
          <p:cNvSpPr/>
          <p:nvPr/>
        </p:nvSpPr>
        <p:spPr>
          <a:xfrm>
            <a:off x="256032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A8492C"/>
              </a:buClr>
              <a:buSzPts val="1000"/>
              <a:buFont typeface="Calibri"/>
              <a:buNone/>
            </a:pPr>
            <a:r>
              <a:rPr b="1" i="0" lang="en-US" sz="1000" u="none" cap="none" strike="noStrike">
                <a:solidFill>
                  <a:srgbClr val="A8492C"/>
                </a:solidFill>
                <a:latin typeface="Calibri"/>
                <a:ea typeface="Calibri"/>
                <a:cs typeface="Calibri"/>
                <a:sym typeface="Calibri"/>
              </a:rPr>
              <a:t>&lt; 30 mg/dL</a:t>
            </a:r>
            <a:endParaRPr b="0" i="0" sz="1000" u="none" cap="none" strike="noStrike">
              <a:solidFill>
                <a:schemeClr val="dk1"/>
              </a:solidFill>
              <a:latin typeface="Calibri"/>
              <a:ea typeface="Calibri"/>
              <a:cs typeface="Calibri"/>
              <a:sym typeface="Calibri"/>
            </a:endParaRPr>
          </a:p>
        </p:txBody>
      </p:sp>
      <p:sp>
        <p:nvSpPr>
          <p:cNvPr id="188" name="Google Shape;188;p5"/>
          <p:cNvSpPr/>
          <p:nvPr/>
        </p:nvSpPr>
        <p:spPr>
          <a:xfrm>
            <a:off x="420624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no extra genetic risk</a:t>
            </a:r>
            <a:endParaRPr b="0" i="0" sz="1000" u="none" cap="none" strike="noStrike">
              <a:solidFill>
                <a:schemeClr val="dk1"/>
              </a:solidFill>
              <a:latin typeface="Calibri"/>
              <a:ea typeface="Calibri"/>
              <a:cs typeface="Calibri"/>
              <a:sym typeface="Calibri"/>
            </a:endParaRPr>
          </a:p>
        </p:txBody>
      </p:sp>
      <p:sp>
        <p:nvSpPr>
          <p:cNvPr id="189" name="Google Shape;189;p5"/>
          <p:cNvSpPr/>
          <p:nvPr/>
        </p:nvSpPr>
        <p:spPr>
          <a:xfrm>
            <a:off x="548640" y="5029200"/>
            <a:ext cx="5303520" cy="2743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5"/>
          <p:cNvSpPr/>
          <p:nvPr/>
        </p:nvSpPr>
        <p:spPr>
          <a:xfrm>
            <a:off x="548640" y="502920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Grey zone</a:t>
            </a:r>
            <a:endParaRPr b="0" i="0" sz="1000" u="none" cap="none" strike="noStrike">
              <a:solidFill>
                <a:schemeClr val="dk1"/>
              </a:solidFill>
              <a:latin typeface="Calibri"/>
              <a:ea typeface="Calibri"/>
              <a:cs typeface="Calibri"/>
              <a:sym typeface="Calibri"/>
            </a:endParaRPr>
          </a:p>
        </p:txBody>
      </p:sp>
      <p:sp>
        <p:nvSpPr>
          <p:cNvPr id="191" name="Google Shape;191;p5"/>
          <p:cNvSpPr/>
          <p:nvPr/>
        </p:nvSpPr>
        <p:spPr>
          <a:xfrm>
            <a:off x="256032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30–50 mg/dL</a:t>
            </a:r>
            <a:endParaRPr b="0" i="0" sz="1000" u="none" cap="none" strike="noStrike">
              <a:solidFill>
                <a:schemeClr val="dk1"/>
              </a:solidFill>
              <a:latin typeface="Calibri"/>
              <a:ea typeface="Calibri"/>
              <a:cs typeface="Calibri"/>
              <a:sym typeface="Calibri"/>
            </a:endParaRPr>
          </a:p>
        </p:txBody>
      </p:sp>
      <p:sp>
        <p:nvSpPr>
          <p:cNvPr id="192" name="Google Shape;192;p5"/>
          <p:cNvSpPr/>
          <p:nvPr/>
        </p:nvSpPr>
        <p:spPr>
          <a:xfrm>
            <a:off x="420624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watch in context</a:t>
            </a:r>
            <a:endParaRPr b="0" i="0" sz="1000" u="none" cap="none" strike="noStrike">
              <a:solidFill>
                <a:schemeClr val="dk1"/>
              </a:solidFill>
              <a:latin typeface="Calibri"/>
              <a:ea typeface="Calibri"/>
              <a:cs typeface="Calibri"/>
              <a:sym typeface="Calibri"/>
            </a:endParaRPr>
          </a:p>
        </p:txBody>
      </p:sp>
      <p:sp>
        <p:nvSpPr>
          <p:cNvPr id="193" name="Google Shape;193;p5"/>
          <p:cNvSpPr/>
          <p:nvPr/>
        </p:nvSpPr>
        <p:spPr>
          <a:xfrm>
            <a:off x="548640" y="530352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5"/>
          <p:cNvSpPr/>
          <p:nvPr/>
        </p:nvSpPr>
        <p:spPr>
          <a:xfrm>
            <a:off x="548640" y="530352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Elevated</a:t>
            </a:r>
            <a:endParaRPr b="0" i="0" sz="1000" u="none" cap="none" strike="noStrike">
              <a:solidFill>
                <a:schemeClr val="dk1"/>
              </a:solidFill>
              <a:latin typeface="Calibri"/>
              <a:ea typeface="Calibri"/>
              <a:cs typeface="Calibri"/>
              <a:sym typeface="Calibri"/>
            </a:endParaRPr>
          </a:p>
        </p:txBody>
      </p:sp>
      <p:sp>
        <p:nvSpPr>
          <p:cNvPr id="195" name="Google Shape;195;p5"/>
          <p:cNvSpPr/>
          <p:nvPr/>
        </p:nvSpPr>
        <p:spPr>
          <a:xfrm>
            <a:off x="256032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&gt; 50 mg/dL</a:t>
            </a:r>
            <a:endParaRPr b="0" i="0" sz="1000" u="none" cap="none" strike="noStrike">
              <a:solidFill>
                <a:schemeClr val="dk1"/>
              </a:solidFill>
              <a:latin typeface="Calibri"/>
              <a:ea typeface="Calibri"/>
              <a:cs typeface="Calibri"/>
              <a:sym typeface="Calibri"/>
            </a:endParaRPr>
          </a:p>
        </p:txBody>
      </p:sp>
      <p:sp>
        <p:nvSpPr>
          <p:cNvPr id="196" name="Google Shape;196;p5"/>
          <p:cNvSpPr/>
          <p:nvPr/>
        </p:nvSpPr>
        <p:spPr>
          <a:xfrm>
            <a:off x="420624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meaningfully raised risk</a:t>
            </a:r>
            <a:endParaRPr b="0" i="0" sz="1000" u="none" cap="none" strike="noStrike">
              <a:solidFill>
                <a:schemeClr val="dk1"/>
              </a:solidFill>
              <a:latin typeface="Calibri"/>
              <a:ea typeface="Calibri"/>
              <a:cs typeface="Calibri"/>
              <a:sym typeface="Calibri"/>
            </a:endParaRPr>
          </a:p>
        </p:txBody>
      </p:sp>
      <p:sp>
        <p:nvSpPr>
          <p:cNvPr id="197" name="Google Shape;197;p5"/>
          <p:cNvSpPr/>
          <p:nvPr/>
        </p:nvSpPr>
        <p:spPr>
          <a:xfrm>
            <a:off x="548640" y="5577840"/>
            <a:ext cx="5303520" cy="2743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5"/>
          <p:cNvSpPr/>
          <p:nvPr/>
        </p:nvSpPr>
        <p:spPr>
          <a:xfrm>
            <a:off x="548640" y="557784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Very high</a:t>
            </a:r>
            <a:endParaRPr b="0" i="0" sz="1000" u="none" cap="none" strike="noStrike">
              <a:solidFill>
                <a:schemeClr val="dk1"/>
              </a:solidFill>
              <a:latin typeface="Calibri"/>
              <a:ea typeface="Calibri"/>
              <a:cs typeface="Calibri"/>
              <a:sym typeface="Calibri"/>
            </a:endParaRPr>
          </a:p>
        </p:txBody>
      </p:sp>
      <p:sp>
        <p:nvSpPr>
          <p:cNvPr id="199" name="Google Shape;199;p5"/>
          <p:cNvSpPr/>
          <p:nvPr/>
        </p:nvSpPr>
        <p:spPr>
          <a:xfrm>
            <a:off x="2560320" y="557784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&gt; 180 mg/dL</a:t>
            </a:r>
            <a:endParaRPr b="0" i="0" sz="1000" u="none" cap="none" strike="noStrike">
              <a:solidFill>
                <a:schemeClr val="dk1"/>
              </a:solidFill>
              <a:latin typeface="Calibri"/>
              <a:ea typeface="Calibri"/>
              <a:cs typeface="Calibri"/>
              <a:sym typeface="Calibri"/>
            </a:endParaRPr>
          </a:p>
        </p:txBody>
      </p:sp>
      <p:sp>
        <p:nvSpPr>
          <p:cNvPr id="200" name="Google Shape;200;p5"/>
          <p:cNvSpPr/>
          <p:nvPr/>
        </p:nvSpPr>
        <p:spPr>
          <a:xfrm>
            <a:off x="4206240" y="557784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specialist follow-up</a:t>
            </a:r>
            <a:endParaRPr b="0" i="0" sz="1000" u="none" cap="none" strike="noStrike">
              <a:solidFill>
                <a:schemeClr val="dk1"/>
              </a:solidFill>
              <a:latin typeface="Calibri"/>
              <a:ea typeface="Calibri"/>
              <a:cs typeface="Calibri"/>
              <a:sym typeface="Calibri"/>
            </a:endParaRPr>
          </a:p>
        </p:txBody>
      </p:sp>
      <p:sp>
        <p:nvSpPr>
          <p:cNvPr id="201" name="Google Shape;201;p5"/>
          <p:cNvSpPr/>
          <p:nvPr/>
        </p:nvSpPr>
        <p:spPr>
          <a:xfrm>
            <a:off x="635508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02" name="Google Shape;202;p5"/>
          <p:cNvPicPr preferRelativeResize="0"/>
          <p:nvPr/>
        </p:nvPicPr>
        <p:blipFill rotWithShape="1">
          <a:blip r:embed="rId9">
            <a:alphaModFix/>
          </a:blip>
          <a:srcRect b="0" l="0" r="0" t="0"/>
          <a:stretch/>
        </p:blipFill>
        <p:spPr>
          <a:xfrm>
            <a:off x="6428232" y="4096512"/>
            <a:ext cx="237744" cy="237744"/>
          </a:xfrm>
          <a:prstGeom prst="rect">
            <a:avLst/>
          </a:prstGeom>
          <a:noFill/>
          <a:ln>
            <a:noFill/>
          </a:ln>
        </p:spPr>
      </p:pic>
      <p:sp>
        <p:nvSpPr>
          <p:cNvPr id="203" name="Google Shape;203;p5"/>
          <p:cNvSpPr/>
          <p:nvPr/>
        </p:nvSpPr>
        <p:spPr>
          <a:xfrm>
            <a:off x="685800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If elevated — what to do</a:t>
            </a:r>
            <a:endParaRPr b="0" i="0" sz="1400" u="none" cap="none" strike="noStrike">
              <a:solidFill>
                <a:schemeClr val="dk1"/>
              </a:solidFill>
              <a:latin typeface="Calibri"/>
              <a:ea typeface="Calibri"/>
              <a:cs typeface="Calibri"/>
              <a:sym typeface="Calibri"/>
            </a:endParaRPr>
          </a:p>
        </p:txBody>
      </p:sp>
      <p:sp>
        <p:nvSpPr>
          <p:cNvPr id="204" name="Google Shape;204;p5"/>
          <p:cNvSpPr/>
          <p:nvPr/>
        </p:nvSpPr>
        <p:spPr>
          <a:xfrm>
            <a:off x="6355080" y="4480560"/>
            <a:ext cx="5303520" cy="178308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It cannot be 'fixed' by lifestyle — this is genetics, not a personal failing</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Aggressively control everything else: LDL to a minimum, blood pressure, glucose, smoking</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PCSK9-inhibitors can lower Lp(a) by 20–30%</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Emerging therapies (antisense, siRNA) currently in clinical trials</a:t>
            </a:r>
            <a:endParaRPr b="0" i="0" sz="1050" u="none" cap="none" strike="noStrike">
              <a:solidFill>
                <a:schemeClr val="dk1"/>
              </a:solidFill>
              <a:latin typeface="Calibri"/>
              <a:ea typeface="Calibri"/>
              <a:cs typeface="Calibri"/>
              <a:sym typeface="Calibri"/>
            </a:endParaRPr>
          </a:p>
        </p:txBody>
      </p:sp>
      <p:sp>
        <p:nvSpPr>
          <p:cNvPr id="205" name="Google Shape;205;p5"/>
          <p:cNvSpPr/>
          <p:nvPr/>
        </p:nvSpPr>
        <p:spPr>
          <a:xfrm>
            <a:off x="548640" y="6492240"/>
            <a:ext cx="54864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900"/>
              <a:buFont typeface="Calibri"/>
              <a:buNone/>
            </a:pPr>
            <a:r>
              <a:rPr b="0" i="1" lang="en-US" sz="900" u="none" cap="none" strike="noStrike">
                <a:solidFill>
                  <a:srgbClr val="7A6651"/>
                </a:solidFill>
                <a:latin typeface="Calibri"/>
                <a:ea typeface="Calibri"/>
                <a:cs typeface="Calibri"/>
                <a:sym typeface="Calibri"/>
              </a:rPr>
              <a:t>Zenomi  ·  Know Your Biomarkers</a:t>
            </a:r>
            <a:endParaRPr b="0" i="0" sz="900" u="none" cap="none" strike="noStrike">
              <a:solidFill>
                <a:schemeClr val="dk1"/>
              </a:solidFill>
              <a:latin typeface="Calibri"/>
              <a:ea typeface="Calibri"/>
              <a:cs typeface="Calibri"/>
              <a:sym typeface="Calibri"/>
            </a:endParaRPr>
          </a:p>
        </p:txBody>
      </p:sp>
      <p:sp>
        <p:nvSpPr>
          <p:cNvPr id="206" name="Google Shape;206;p5"/>
          <p:cNvSpPr/>
          <p:nvPr/>
        </p:nvSpPr>
        <p:spPr>
          <a:xfrm>
            <a:off x="9814255" y="6492240"/>
            <a:ext cx="18288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7A6651"/>
              </a:buClr>
              <a:buSzPts val="900"/>
              <a:buFont typeface="Calibri"/>
              <a:buNone/>
            </a:pPr>
            <a:r>
              <a:rPr b="0" i="0" lang="en-US" sz="900" u="none" cap="none" strike="noStrike">
                <a:solidFill>
                  <a:srgbClr val="7A6651"/>
                </a:solidFill>
                <a:latin typeface="Calibri"/>
                <a:ea typeface="Calibri"/>
                <a:cs typeface="Calibri"/>
                <a:sym typeface="Calibri"/>
              </a:rPr>
              <a:t>04</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11" name="Shape 211"/>
        <p:cNvGrpSpPr/>
        <p:nvPr/>
      </p:nvGrpSpPr>
      <p:grpSpPr>
        <a:xfrm>
          <a:off x="0" y="0"/>
          <a:ext cx="0" cy="0"/>
          <a:chOff x="0" y="0"/>
          <a:chExt cx="0" cy="0"/>
        </a:xfrm>
      </p:grpSpPr>
      <p:pic>
        <p:nvPicPr>
          <p:cNvPr descr="/home/claude/assets/zenomi_logo.png" id="212" name="Google Shape;212;p6"/>
          <p:cNvPicPr preferRelativeResize="0"/>
          <p:nvPr/>
        </p:nvPicPr>
        <p:blipFill rotWithShape="1">
          <a:blip r:embed="rId4">
            <a:alphaModFix/>
          </a:blip>
          <a:srcRect b="0" l="0" r="0" t="0"/>
          <a:stretch/>
        </p:blipFill>
        <p:spPr>
          <a:xfrm>
            <a:off x="10911535" y="228600"/>
            <a:ext cx="960120" cy="868680"/>
          </a:xfrm>
          <a:prstGeom prst="rect">
            <a:avLst/>
          </a:prstGeom>
          <a:noFill/>
          <a:ln>
            <a:noFill/>
          </a:ln>
        </p:spPr>
      </p:pic>
      <p:sp>
        <p:nvSpPr>
          <p:cNvPr id="213" name="Google Shape;213;p6"/>
          <p:cNvSpPr/>
          <p:nvPr/>
        </p:nvSpPr>
        <p:spPr>
          <a:xfrm>
            <a:off x="502920" y="411480"/>
            <a:ext cx="777240" cy="777240"/>
          </a:xfrm>
          <a:prstGeom prst="ellipse">
            <a:avLst/>
          </a:prstGeom>
          <a:solidFill>
            <a:srgbClr val="A8492C"/>
          </a:solidFill>
          <a:ln cap="flat" cmpd="sng" w="12700">
            <a:solidFill>
              <a:srgbClr val="A849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6"/>
          <p:cNvSpPr/>
          <p:nvPr/>
        </p:nvSpPr>
        <p:spPr>
          <a:xfrm>
            <a:off x="502920" y="411480"/>
            <a:ext cx="777240" cy="7772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3600"/>
              <a:buFont typeface="Cambria"/>
              <a:buNone/>
            </a:pPr>
            <a:r>
              <a:rPr b="1" i="0" lang="en-US" sz="3600" u="none" cap="none" strike="noStrike">
                <a:solidFill>
                  <a:srgbClr val="FFFFFF"/>
                </a:solidFill>
                <a:latin typeface="Cambria"/>
                <a:ea typeface="Cambria"/>
                <a:cs typeface="Cambria"/>
                <a:sym typeface="Cambria"/>
              </a:rPr>
              <a:t>3</a:t>
            </a:r>
            <a:endParaRPr b="0" i="0" sz="3600" u="none" cap="none" strike="noStrike">
              <a:solidFill>
                <a:schemeClr val="dk1"/>
              </a:solidFill>
              <a:latin typeface="Calibri"/>
              <a:ea typeface="Calibri"/>
              <a:cs typeface="Calibri"/>
              <a:sym typeface="Calibri"/>
            </a:endParaRPr>
          </a:p>
        </p:txBody>
      </p:sp>
      <p:sp>
        <p:nvSpPr>
          <p:cNvPr id="215" name="Google Shape;215;p6"/>
          <p:cNvSpPr/>
          <p:nvPr/>
        </p:nvSpPr>
        <p:spPr>
          <a:xfrm>
            <a:off x="1417320" y="411480"/>
            <a:ext cx="3657600" cy="292608"/>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A8492C"/>
              </a:buClr>
              <a:buSzPts val="1000"/>
              <a:buFont typeface="Calibri"/>
              <a:buNone/>
            </a:pPr>
            <a:r>
              <a:rPr b="1" i="0" lang="en-US" sz="1000" u="none" cap="none" strike="noStrike">
                <a:solidFill>
                  <a:srgbClr val="A8492C"/>
                </a:solidFill>
                <a:latin typeface="Calibri"/>
                <a:ea typeface="Calibri"/>
                <a:cs typeface="Calibri"/>
                <a:sym typeface="Calibri"/>
              </a:rPr>
              <a:t>BIOMARKER</a:t>
            </a:r>
            <a:endParaRPr b="0" i="0" sz="1000" u="none" cap="none" strike="noStrike">
              <a:solidFill>
                <a:schemeClr val="dk1"/>
              </a:solidFill>
              <a:latin typeface="Calibri"/>
              <a:ea typeface="Calibri"/>
              <a:cs typeface="Calibri"/>
              <a:sym typeface="Calibri"/>
            </a:endParaRPr>
          </a:p>
        </p:txBody>
      </p:sp>
      <p:sp>
        <p:nvSpPr>
          <p:cNvPr id="216" name="Google Shape;216;p6"/>
          <p:cNvSpPr/>
          <p:nvPr/>
        </p:nvSpPr>
        <p:spPr>
          <a:xfrm>
            <a:off x="1417320" y="713232"/>
            <a:ext cx="777240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3200"/>
              <a:buFont typeface="Cambria"/>
              <a:buNone/>
            </a:pPr>
            <a:r>
              <a:rPr b="1" i="0" lang="en-US" sz="3200" u="none" cap="none" strike="noStrike">
                <a:solidFill>
                  <a:srgbClr val="3B2D22"/>
                </a:solidFill>
                <a:latin typeface="Cambria"/>
                <a:ea typeface="Cambria"/>
                <a:cs typeface="Cambria"/>
                <a:sym typeface="Cambria"/>
              </a:rPr>
              <a:t>hs-CRP</a:t>
            </a:r>
            <a:endParaRPr b="0" i="0" sz="3200" u="none" cap="none" strike="noStrike">
              <a:solidFill>
                <a:schemeClr val="dk1"/>
              </a:solidFill>
              <a:latin typeface="Calibri"/>
              <a:ea typeface="Calibri"/>
              <a:cs typeface="Calibri"/>
              <a:sym typeface="Calibri"/>
            </a:endParaRPr>
          </a:p>
        </p:txBody>
      </p:sp>
      <p:sp>
        <p:nvSpPr>
          <p:cNvPr id="217" name="Google Shape;217;p6"/>
          <p:cNvSpPr/>
          <p:nvPr/>
        </p:nvSpPr>
        <p:spPr>
          <a:xfrm>
            <a:off x="1417320" y="1207008"/>
            <a:ext cx="7772400"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1200"/>
              <a:buFont typeface="Calibri"/>
              <a:buNone/>
            </a:pPr>
            <a:r>
              <a:rPr b="0" i="1" lang="en-US" sz="1200" u="none" cap="none" strike="noStrike">
                <a:solidFill>
                  <a:srgbClr val="7A6651"/>
                </a:solidFill>
                <a:latin typeface="Calibri"/>
                <a:ea typeface="Calibri"/>
                <a:cs typeface="Calibri"/>
                <a:sym typeface="Calibri"/>
              </a:rPr>
              <a:t>High-sensitivity C-reactive protein  ·  the silent inflammation marker</a:t>
            </a:r>
            <a:endParaRPr b="0" i="0" sz="1200" u="none" cap="none" strike="noStrike">
              <a:solidFill>
                <a:schemeClr val="dk1"/>
              </a:solidFill>
              <a:latin typeface="Calibri"/>
              <a:ea typeface="Calibri"/>
              <a:cs typeface="Calibri"/>
              <a:sym typeface="Calibri"/>
            </a:endParaRPr>
          </a:p>
        </p:txBody>
      </p:sp>
      <p:sp>
        <p:nvSpPr>
          <p:cNvPr id="218" name="Google Shape;218;p6"/>
          <p:cNvSpPr/>
          <p:nvPr/>
        </p:nvSpPr>
        <p:spPr>
          <a:xfrm>
            <a:off x="9402775" y="594360"/>
            <a:ext cx="777240" cy="77724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19" name="Google Shape;219;p6"/>
          <p:cNvPicPr preferRelativeResize="0"/>
          <p:nvPr/>
        </p:nvPicPr>
        <p:blipFill rotWithShape="1">
          <a:blip r:embed="rId5">
            <a:alphaModFix/>
          </a:blip>
          <a:srcRect b="0" l="0" r="0" t="0"/>
          <a:stretch/>
        </p:blipFill>
        <p:spPr>
          <a:xfrm>
            <a:off x="9539935" y="722376"/>
            <a:ext cx="502920" cy="502920"/>
          </a:xfrm>
          <a:prstGeom prst="rect">
            <a:avLst/>
          </a:prstGeom>
          <a:noFill/>
          <a:ln>
            <a:noFill/>
          </a:ln>
        </p:spPr>
      </p:pic>
      <p:sp>
        <p:nvSpPr>
          <p:cNvPr id="220" name="Google Shape;220;p6"/>
          <p:cNvSpPr/>
          <p:nvPr/>
        </p:nvSpPr>
        <p:spPr>
          <a:xfrm>
            <a:off x="54864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21" name="Google Shape;221;p6"/>
          <p:cNvPicPr preferRelativeResize="0"/>
          <p:nvPr/>
        </p:nvPicPr>
        <p:blipFill rotWithShape="1">
          <a:blip r:embed="rId6">
            <a:alphaModFix/>
          </a:blip>
          <a:srcRect b="0" l="0" r="0" t="0"/>
          <a:stretch/>
        </p:blipFill>
        <p:spPr>
          <a:xfrm>
            <a:off x="621792" y="1856232"/>
            <a:ext cx="237744" cy="237744"/>
          </a:xfrm>
          <a:prstGeom prst="rect">
            <a:avLst/>
          </a:prstGeom>
          <a:noFill/>
          <a:ln>
            <a:noFill/>
          </a:ln>
        </p:spPr>
      </p:pic>
      <p:sp>
        <p:nvSpPr>
          <p:cNvPr id="222" name="Google Shape;222;p6"/>
          <p:cNvSpPr/>
          <p:nvPr/>
        </p:nvSpPr>
        <p:spPr>
          <a:xfrm>
            <a:off x="105156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What it measures</a:t>
            </a:r>
            <a:endParaRPr b="0" i="0" sz="1400" u="none" cap="none" strike="noStrike">
              <a:solidFill>
                <a:schemeClr val="dk1"/>
              </a:solidFill>
              <a:latin typeface="Calibri"/>
              <a:ea typeface="Calibri"/>
              <a:cs typeface="Calibri"/>
              <a:sym typeface="Calibri"/>
            </a:endParaRPr>
          </a:p>
        </p:txBody>
      </p:sp>
      <p:sp>
        <p:nvSpPr>
          <p:cNvPr id="223" name="Google Shape;223;p6"/>
          <p:cNvSpPr/>
          <p:nvPr/>
        </p:nvSpPr>
        <p:spPr>
          <a:xfrm>
            <a:off x="54864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hs-CRP detects very low, chronic levels of systemic inflammation — the 'silent fire' that smoulders for years without symptoms while quietly accelerating atherosclerosis and cognitive decline. It's the same molecule as standard CRP, just measured at far higher sensitivity.</a:t>
            </a:r>
            <a:endParaRPr b="0" i="0" sz="1200" u="none" cap="none" strike="noStrike">
              <a:solidFill>
                <a:schemeClr val="dk1"/>
              </a:solidFill>
              <a:latin typeface="Calibri"/>
              <a:ea typeface="Calibri"/>
              <a:cs typeface="Calibri"/>
              <a:sym typeface="Calibri"/>
            </a:endParaRPr>
          </a:p>
        </p:txBody>
      </p:sp>
      <p:sp>
        <p:nvSpPr>
          <p:cNvPr id="224" name="Google Shape;224;p6"/>
          <p:cNvSpPr/>
          <p:nvPr/>
        </p:nvSpPr>
        <p:spPr>
          <a:xfrm>
            <a:off x="635508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25" name="Google Shape;225;p6"/>
          <p:cNvPicPr preferRelativeResize="0"/>
          <p:nvPr/>
        </p:nvPicPr>
        <p:blipFill rotWithShape="1">
          <a:blip r:embed="rId7">
            <a:alphaModFix/>
          </a:blip>
          <a:srcRect b="0" l="0" r="0" t="0"/>
          <a:stretch/>
        </p:blipFill>
        <p:spPr>
          <a:xfrm>
            <a:off x="6428232" y="1856232"/>
            <a:ext cx="237744" cy="237744"/>
          </a:xfrm>
          <a:prstGeom prst="rect">
            <a:avLst/>
          </a:prstGeom>
          <a:noFill/>
          <a:ln>
            <a:noFill/>
          </a:ln>
        </p:spPr>
      </p:pic>
      <p:sp>
        <p:nvSpPr>
          <p:cNvPr id="226" name="Google Shape;226;p6"/>
          <p:cNvSpPr/>
          <p:nvPr/>
        </p:nvSpPr>
        <p:spPr>
          <a:xfrm>
            <a:off x="685800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Why it matters</a:t>
            </a:r>
            <a:endParaRPr b="0" i="0" sz="1400" u="none" cap="none" strike="noStrike">
              <a:solidFill>
                <a:schemeClr val="dk1"/>
              </a:solidFill>
              <a:latin typeface="Calibri"/>
              <a:ea typeface="Calibri"/>
              <a:cs typeface="Calibri"/>
              <a:sym typeface="Calibri"/>
            </a:endParaRPr>
          </a:p>
        </p:txBody>
      </p:sp>
      <p:sp>
        <p:nvSpPr>
          <p:cNvPr id="227" name="Google Shape;227;p6"/>
          <p:cNvSpPr/>
          <p:nvPr/>
        </p:nvSpPr>
        <p:spPr>
          <a:xfrm>
            <a:off x="635508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The JUPITER trial showed that people with normal LDL but elevated hs-CRP (&gt; 2 mg/L) carried significantly higher cardiovascular risk — and that statins reduced their event rate even when their cholesterol looked fine. hs-CRP also tracks risk for diabetes, stroke, dementia and all-cause mortality.</a:t>
            </a:r>
            <a:endParaRPr b="0" i="0" sz="1200" u="none" cap="none" strike="noStrike">
              <a:solidFill>
                <a:schemeClr val="dk1"/>
              </a:solidFill>
              <a:latin typeface="Calibri"/>
              <a:ea typeface="Calibri"/>
              <a:cs typeface="Calibri"/>
              <a:sym typeface="Calibri"/>
            </a:endParaRPr>
          </a:p>
        </p:txBody>
      </p:sp>
      <p:sp>
        <p:nvSpPr>
          <p:cNvPr id="228" name="Google Shape;228;p6"/>
          <p:cNvSpPr/>
          <p:nvPr/>
        </p:nvSpPr>
        <p:spPr>
          <a:xfrm>
            <a:off x="54864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29" name="Google Shape;229;p6"/>
          <p:cNvPicPr preferRelativeResize="0"/>
          <p:nvPr/>
        </p:nvPicPr>
        <p:blipFill rotWithShape="1">
          <a:blip r:embed="rId8">
            <a:alphaModFix/>
          </a:blip>
          <a:srcRect b="0" l="0" r="0" t="0"/>
          <a:stretch/>
        </p:blipFill>
        <p:spPr>
          <a:xfrm>
            <a:off x="621792" y="4096512"/>
            <a:ext cx="237744" cy="237744"/>
          </a:xfrm>
          <a:prstGeom prst="rect">
            <a:avLst/>
          </a:prstGeom>
          <a:noFill/>
          <a:ln>
            <a:noFill/>
          </a:ln>
        </p:spPr>
      </p:pic>
      <p:sp>
        <p:nvSpPr>
          <p:cNvPr id="230" name="Google Shape;230;p6"/>
          <p:cNvSpPr/>
          <p:nvPr/>
        </p:nvSpPr>
        <p:spPr>
          <a:xfrm>
            <a:off x="105156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Target values</a:t>
            </a:r>
            <a:endParaRPr b="0" i="0" sz="1400" u="none" cap="none" strike="noStrike">
              <a:solidFill>
                <a:schemeClr val="dk1"/>
              </a:solidFill>
              <a:latin typeface="Calibri"/>
              <a:ea typeface="Calibri"/>
              <a:cs typeface="Calibri"/>
              <a:sym typeface="Calibri"/>
            </a:endParaRPr>
          </a:p>
        </p:txBody>
      </p:sp>
      <p:sp>
        <p:nvSpPr>
          <p:cNvPr id="231" name="Google Shape;231;p6"/>
          <p:cNvSpPr/>
          <p:nvPr/>
        </p:nvSpPr>
        <p:spPr>
          <a:xfrm>
            <a:off x="548640" y="4480560"/>
            <a:ext cx="5303520" cy="274320"/>
          </a:xfrm>
          <a:prstGeom prst="rect">
            <a:avLst/>
          </a:prstGeom>
          <a:solidFill>
            <a:srgbClr val="3B2D22"/>
          </a:solidFill>
          <a:ln cap="flat" cmpd="sng" w="12700">
            <a:solidFill>
              <a:srgbClr val="3B2D2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6"/>
          <p:cNvSpPr/>
          <p:nvPr/>
        </p:nvSpPr>
        <p:spPr>
          <a:xfrm>
            <a:off x="548640" y="448056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Range</a:t>
            </a:r>
            <a:endParaRPr b="0" i="0" sz="1050" u="none" cap="none" strike="noStrike">
              <a:solidFill>
                <a:schemeClr val="dk1"/>
              </a:solidFill>
              <a:latin typeface="Calibri"/>
              <a:ea typeface="Calibri"/>
              <a:cs typeface="Calibri"/>
              <a:sym typeface="Calibri"/>
            </a:endParaRPr>
          </a:p>
        </p:txBody>
      </p:sp>
      <p:sp>
        <p:nvSpPr>
          <p:cNvPr id="233" name="Google Shape;233;p6"/>
          <p:cNvSpPr/>
          <p:nvPr/>
        </p:nvSpPr>
        <p:spPr>
          <a:xfrm>
            <a:off x="256032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Value</a:t>
            </a:r>
            <a:endParaRPr b="0" i="0" sz="1050" u="none" cap="none" strike="noStrike">
              <a:solidFill>
                <a:schemeClr val="dk1"/>
              </a:solidFill>
              <a:latin typeface="Calibri"/>
              <a:ea typeface="Calibri"/>
              <a:cs typeface="Calibri"/>
              <a:sym typeface="Calibri"/>
            </a:endParaRPr>
          </a:p>
        </p:txBody>
      </p:sp>
      <p:sp>
        <p:nvSpPr>
          <p:cNvPr id="234" name="Google Shape;234;p6"/>
          <p:cNvSpPr/>
          <p:nvPr/>
        </p:nvSpPr>
        <p:spPr>
          <a:xfrm>
            <a:off x="420624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Meaning</a:t>
            </a:r>
            <a:endParaRPr b="0" i="0" sz="1050" u="none" cap="none" strike="noStrike">
              <a:solidFill>
                <a:schemeClr val="dk1"/>
              </a:solidFill>
              <a:latin typeface="Calibri"/>
              <a:ea typeface="Calibri"/>
              <a:cs typeface="Calibri"/>
              <a:sym typeface="Calibri"/>
            </a:endParaRPr>
          </a:p>
        </p:txBody>
      </p:sp>
      <p:sp>
        <p:nvSpPr>
          <p:cNvPr id="235" name="Google Shape;235;p6"/>
          <p:cNvSpPr/>
          <p:nvPr/>
        </p:nvSpPr>
        <p:spPr>
          <a:xfrm>
            <a:off x="548640" y="475488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6"/>
          <p:cNvSpPr/>
          <p:nvPr/>
        </p:nvSpPr>
        <p:spPr>
          <a:xfrm>
            <a:off x="548640" y="475488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Low risk</a:t>
            </a:r>
            <a:endParaRPr b="0" i="0" sz="1000" u="none" cap="none" strike="noStrike">
              <a:solidFill>
                <a:schemeClr val="dk1"/>
              </a:solidFill>
              <a:latin typeface="Calibri"/>
              <a:ea typeface="Calibri"/>
              <a:cs typeface="Calibri"/>
              <a:sym typeface="Calibri"/>
            </a:endParaRPr>
          </a:p>
        </p:txBody>
      </p:sp>
      <p:sp>
        <p:nvSpPr>
          <p:cNvPr id="237" name="Google Shape;237;p6"/>
          <p:cNvSpPr/>
          <p:nvPr/>
        </p:nvSpPr>
        <p:spPr>
          <a:xfrm>
            <a:off x="256032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&lt; 1.0 mg/L</a:t>
            </a:r>
            <a:endParaRPr b="0" i="0" sz="1000" u="none" cap="none" strike="noStrike">
              <a:solidFill>
                <a:schemeClr val="dk1"/>
              </a:solidFill>
              <a:latin typeface="Calibri"/>
              <a:ea typeface="Calibri"/>
              <a:cs typeface="Calibri"/>
              <a:sym typeface="Calibri"/>
            </a:endParaRPr>
          </a:p>
        </p:txBody>
      </p:sp>
      <p:sp>
        <p:nvSpPr>
          <p:cNvPr id="238" name="Google Shape;238;p6"/>
          <p:cNvSpPr/>
          <p:nvPr/>
        </p:nvSpPr>
        <p:spPr>
          <a:xfrm>
            <a:off x="420624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optimal target</a:t>
            </a:r>
            <a:endParaRPr b="0" i="0" sz="1000" u="none" cap="none" strike="noStrike">
              <a:solidFill>
                <a:schemeClr val="dk1"/>
              </a:solidFill>
              <a:latin typeface="Calibri"/>
              <a:ea typeface="Calibri"/>
              <a:cs typeface="Calibri"/>
              <a:sym typeface="Calibri"/>
            </a:endParaRPr>
          </a:p>
        </p:txBody>
      </p:sp>
      <p:sp>
        <p:nvSpPr>
          <p:cNvPr id="239" name="Google Shape;239;p6"/>
          <p:cNvSpPr/>
          <p:nvPr/>
        </p:nvSpPr>
        <p:spPr>
          <a:xfrm>
            <a:off x="548640" y="5029200"/>
            <a:ext cx="5303520" cy="2743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6"/>
          <p:cNvSpPr/>
          <p:nvPr/>
        </p:nvSpPr>
        <p:spPr>
          <a:xfrm>
            <a:off x="548640" y="502920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Moderate</a:t>
            </a:r>
            <a:endParaRPr b="0" i="0" sz="1000" u="none" cap="none" strike="noStrike">
              <a:solidFill>
                <a:schemeClr val="dk1"/>
              </a:solidFill>
              <a:latin typeface="Calibri"/>
              <a:ea typeface="Calibri"/>
              <a:cs typeface="Calibri"/>
              <a:sym typeface="Calibri"/>
            </a:endParaRPr>
          </a:p>
        </p:txBody>
      </p:sp>
      <p:sp>
        <p:nvSpPr>
          <p:cNvPr id="241" name="Google Shape;241;p6"/>
          <p:cNvSpPr/>
          <p:nvPr/>
        </p:nvSpPr>
        <p:spPr>
          <a:xfrm>
            <a:off x="256032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1.0–3.0 mg/L</a:t>
            </a:r>
            <a:endParaRPr b="0" i="0" sz="1000" u="none" cap="none" strike="noStrike">
              <a:solidFill>
                <a:schemeClr val="dk1"/>
              </a:solidFill>
              <a:latin typeface="Calibri"/>
              <a:ea typeface="Calibri"/>
              <a:cs typeface="Calibri"/>
              <a:sym typeface="Calibri"/>
            </a:endParaRPr>
          </a:p>
        </p:txBody>
      </p:sp>
      <p:sp>
        <p:nvSpPr>
          <p:cNvPr id="242" name="Google Shape;242;p6"/>
          <p:cNvSpPr/>
          <p:nvPr/>
        </p:nvSpPr>
        <p:spPr>
          <a:xfrm>
            <a:off x="420624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act on lifestyle</a:t>
            </a:r>
            <a:endParaRPr b="0" i="0" sz="1000" u="none" cap="none" strike="noStrike">
              <a:solidFill>
                <a:schemeClr val="dk1"/>
              </a:solidFill>
              <a:latin typeface="Calibri"/>
              <a:ea typeface="Calibri"/>
              <a:cs typeface="Calibri"/>
              <a:sym typeface="Calibri"/>
            </a:endParaRPr>
          </a:p>
        </p:txBody>
      </p:sp>
      <p:sp>
        <p:nvSpPr>
          <p:cNvPr id="243" name="Google Shape;243;p6"/>
          <p:cNvSpPr/>
          <p:nvPr/>
        </p:nvSpPr>
        <p:spPr>
          <a:xfrm>
            <a:off x="548640" y="530352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6"/>
          <p:cNvSpPr/>
          <p:nvPr/>
        </p:nvSpPr>
        <p:spPr>
          <a:xfrm>
            <a:off x="548640" y="530352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High</a:t>
            </a:r>
            <a:endParaRPr b="0" i="0" sz="1000" u="none" cap="none" strike="noStrike">
              <a:solidFill>
                <a:schemeClr val="dk1"/>
              </a:solidFill>
              <a:latin typeface="Calibri"/>
              <a:ea typeface="Calibri"/>
              <a:cs typeface="Calibri"/>
              <a:sym typeface="Calibri"/>
            </a:endParaRPr>
          </a:p>
        </p:txBody>
      </p:sp>
      <p:sp>
        <p:nvSpPr>
          <p:cNvPr id="245" name="Google Shape;245;p6"/>
          <p:cNvSpPr/>
          <p:nvPr/>
        </p:nvSpPr>
        <p:spPr>
          <a:xfrm>
            <a:off x="256032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&gt; 3.0 mg/L</a:t>
            </a:r>
            <a:endParaRPr b="0" i="0" sz="1000" u="none" cap="none" strike="noStrike">
              <a:solidFill>
                <a:schemeClr val="dk1"/>
              </a:solidFill>
              <a:latin typeface="Calibri"/>
              <a:ea typeface="Calibri"/>
              <a:cs typeface="Calibri"/>
              <a:sym typeface="Calibri"/>
            </a:endParaRPr>
          </a:p>
        </p:txBody>
      </p:sp>
      <p:sp>
        <p:nvSpPr>
          <p:cNvPr id="246" name="Google Shape;246;p6"/>
          <p:cNvSpPr/>
          <p:nvPr/>
        </p:nvSpPr>
        <p:spPr>
          <a:xfrm>
            <a:off x="420624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evaluate and intervene</a:t>
            </a:r>
            <a:endParaRPr b="0" i="0" sz="1000" u="none" cap="none" strike="noStrike">
              <a:solidFill>
                <a:schemeClr val="dk1"/>
              </a:solidFill>
              <a:latin typeface="Calibri"/>
              <a:ea typeface="Calibri"/>
              <a:cs typeface="Calibri"/>
              <a:sym typeface="Calibri"/>
            </a:endParaRPr>
          </a:p>
        </p:txBody>
      </p:sp>
      <p:sp>
        <p:nvSpPr>
          <p:cNvPr id="247" name="Google Shape;247;p6"/>
          <p:cNvSpPr/>
          <p:nvPr/>
        </p:nvSpPr>
        <p:spPr>
          <a:xfrm>
            <a:off x="548640" y="5577840"/>
            <a:ext cx="5303520" cy="2743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6"/>
          <p:cNvSpPr/>
          <p:nvPr/>
        </p:nvSpPr>
        <p:spPr>
          <a:xfrm>
            <a:off x="548640" y="557784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Acute</a:t>
            </a:r>
            <a:endParaRPr b="0" i="0" sz="1000" u="none" cap="none" strike="noStrike">
              <a:solidFill>
                <a:schemeClr val="dk1"/>
              </a:solidFill>
              <a:latin typeface="Calibri"/>
              <a:ea typeface="Calibri"/>
              <a:cs typeface="Calibri"/>
              <a:sym typeface="Calibri"/>
            </a:endParaRPr>
          </a:p>
        </p:txBody>
      </p:sp>
      <p:sp>
        <p:nvSpPr>
          <p:cNvPr id="249" name="Google Shape;249;p6"/>
          <p:cNvSpPr/>
          <p:nvPr/>
        </p:nvSpPr>
        <p:spPr>
          <a:xfrm>
            <a:off x="2560320" y="557784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&gt; 10 mg/L</a:t>
            </a:r>
            <a:endParaRPr b="0" i="0" sz="1000" u="none" cap="none" strike="noStrike">
              <a:solidFill>
                <a:schemeClr val="dk1"/>
              </a:solidFill>
              <a:latin typeface="Calibri"/>
              <a:ea typeface="Calibri"/>
              <a:cs typeface="Calibri"/>
              <a:sym typeface="Calibri"/>
            </a:endParaRPr>
          </a:p>
        </p:txBody>
      </p:sp>
      <p:sp>
        <p:nvSpPr>
          <p:cNvPr id="250" name="Google Shape;250;p6"/>
          <p:cNvSpPr/>
          <p:nvPr/>
        </p:nvSpPr>
        <p:spPr>
          <a:xfrm>
            <a:off x="4206240" y="557784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rule out infection / autoimmune</a:t>
            </a:r>
            <a:endParaRPr b="0" i="0" sz="1000" u="none" cap="none" strike="noStrike">
              <a:solidFill>
                <a:schemeClr val="dk1"/>
              </a:solidFill>
              <a:latin typeface="Calibri"/>
              <a:ea typeface="Calibri"/>
              <a:cs typeface="Calibri"/>
              <a:sym typeface="Calibri"/>
            </a:endParaRPr>
          </a:p>
        </p:txBody>
      </p:sp>
      <p:sp>
        <p:nvSpPr>
          <p:cNvPr id="251" name="Google Shape;251;p6"/>
          <p:cNvSpPr/>
          <p:nvPr/>
        </p:nvSpPr>
        <p:spPr>
          <a:xfrm>
            <a:off x="635508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52" name="Google Shape;252;p6"/>
          <p:cNvPicPr preferRelativeResize="0"/>
          <p:nvPr/>
        </p:nvPicPr>
        <p:blipFill rotWithShape="1">
          <a:blip r:embed="rId9">
            <a:alphaModFix/>
          </a:blip>
          <a:srcRect b="0" l="0" r="0" t="0"/>
          <a:stretch/>
        </p:blipFill>
        <p:spPr>
          <a:xfrm>
            <a:off x="6428232" y="4096512"/>
            <a:ext cx="237744" cy="237744"/>
          </a:xfrm>
          <a:prstGeom prst="rect">
            <a:avLst/>
          </a:prstGeom>
          <a:noFill/>
          <a:ln>
            <a:noFill/>
          </a:ln>
        </p:spPr>
      </p:pic>
      <p:sp>
        <p:nvSpPr>
          <p:cNvPr id="253" name="Google Shape;253;p6"/>
          <p:cNvSpPr/>
          <p:nvPr/>
        </p:nvSpPr>
        <p:spPr>
          <a:xfrm>
            <a:off x="685800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If elevated — what to do</a:t>
            </a:r>
            <a:endParaRPr b="0" i="0" sz="1400" u="none" cap="none" strike="noStrike">
              <a:solidFill>
                <a:schemeClr val="dk1"/>
              </a:solidFill>
              <a:latin typeface="Calibri"/>
              <a:ea typeface="Calibri"/>
              <a:cs typeface="Calibri"/>
              <a:sym typeface="Calibri"/>
            </a:endParaRPr>
          </a:p>
        </p:txBody>
      </p:sp>
      <p:sp>
        <p:nvSpPr>
          <p:cNvPr id="254" name="Google Shape;254;p6"/>
          <p:cNvSpPr/>
          <p:nvPr/>
        </p:nvSpPr>
        <p:spPr>
          <a:xfrm>
            <a:off x="6355080" y="4480560"/>
            <a:ext cx="5303520" cy="178308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Anti-inflammatory eating: omega-3 (fatty fish, flax), fewer refined carbs and trans fats</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Regular aerobic + strength training; lose body fat (adipose tissue is an inflammatory organ)</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Sleep quality matters — poor sleep raises inflammatory markers measurably</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Stop smoking; under medical supervision: statins, sometimes colchicine in high-risk patients</a:t>
            </a:r>
            <a:endParaRPr b="0" i="0" sz="1050" u="none" cap="none" strike="noStrike">
              <a:solidFill>
                <a:schemeClr val="dk1"/>
              </a:solidFill>
              <a:latin typeface="Calibri"/>
              <a:ea typeface="Calibri"/>
              <a:cs typeface="Calibri"/>
              <a:sym typeface="Calibri"/>
            </a:endParaRPr>
          </a:p>
        </p:txBody>
      </p:sp>
      <p:sp>
        <p:nvSpPr>
          <p:cNvPr id="255" name="Google Shape;255;p6"/>
          <p:cNvSpPr/>
          <p:nvPr/>
        </p:nvSpPr>
        <p:spPr>
          <a:xfrm>
            <a:off x="548640" y="6492240"/>
            <a:ext cx="54864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900"/>
              <a:buFont typeface="Calibri"/>
              <a:buNone/>
            </a:pPr>
            <a:r>
              <a:rPr b="0" i="1" lang="en-US" sz="900" u="none" cap="none" strike="noStrike">
                <a:solidFill>
                  <a:srgbClr val="7A6651"/>
                </a:solidFill>
                <a:latin typeface="Calibri"/>
                <a:ea typeface="Calibri"/>
                <a:cs typeface="Calibri"/>
                <a:sym typeface="Calibri"/>
              </a:rPr>
              <a:t>Zenomi  ·  Know Your Biomarkers</a:t>
            </a:r>
            <a:endParaRPr b="0" i="0" sz="900" u="none" cap="none" strike="noStrike">
              <a:solidFill>
                <a:schemeClr val="dk1"/>
              </a:solidFill>
              <a:latin typeface="Calibri"/>
              <a:ea typeface="Calibri"/>
              <a:cs typeface="Calibri"/>
              <a:sym typeface="Calibri"/>
            </a:endParaRPr>
          </a:p>
        </p:txBody>
      </p:sp>
      <p:sp>
        <p:nvSpPr>
          <p:cNvPr id="256" name="Google Shape;256;p6"/>
          <p:cNvSpPr/>
          <p:nvPr/>
        </p:nvSpPr>
        <p:spPr>
          <a:xfrm>
            <a:off x="9814255" y="6492240"/>
            <a:ext cx="18288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7A6651"/>
              </a:buClr>
              <a:buSzPts val="900"/>
              <a:buFont typeface="Calibri"/>
              <a:buNone/>
            </a:pPr>
            <a:r>
              <a:rPr b="0" i="0" lang="en-US" sz="900" u="none" cap="none" strike="noStrike">
                <a:solidFill>
                  <a:srgbClr val="7A6651"/>
                </a:solidFill>
                <a:latin typeface="Calibri"/>
                <a:ea typeface="Calibri"/>
                <a:cs typeface="Calibri"/>
                <a:sym typeface="Calibri"/>
              </a:rPr>
              <a:t>05</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61" name="Shape 261"/>
        <p:cNvGrpSpPr/>
        <p:nvPr/>
      </p:nvGrpSpPr>
      <p:grpSpPr>
        <a:xfrm>
          <a:off x="0" y="0"/>
          <a:ext cx="0" cy="0"/>
          <a:chOff x="0" y="0"/>
          <a:chExt cx="0" cy="0"/>
        </a:xfrm>
      </p:grpSpPr>
      <p:pic>
        <p:nvPicPr>
          <p:cNvPr descr="/home/claude/assets/zenomi_logo.png" id="262" name="Google Shape;262;p7"/>
          <p:cNvPicPr preferRelativeResize="0"/>
          <p:nvPr/>
        </p:nvPicPr>
        <p:blipFill rotWithShape="1">
          <a:blip r:embed="rId4">
            <a:alphaModFix/>
          </a:blip>
          <a:srcRect b="0" l="0" r="0" t="0"/>
          <a:stretch/>
        </p:blipFill>
        <p:spPr>
          <a:xfrm>
            <a:off x="10911535" y="228600"/>
            <a:ext cx="960120" cy="868680"/>
          </a:xfrm>
          <a:prstGeom prst="rect">
            <a:avLst/>
          </a:prstGeom>
          <a:noFill/>
          <a:ln>
            <a:noFill/>
          </a:ln>
        </p:spPr>
      </p:pic>
      <p:sp>
        <p:nvSpPr>
          <p:cNvPr id="263" name="Google Shape;263;p7"/>
          <p:cNvSpPr/>
          <p:nvPr/>
        </p:nvSpPr>
        <p:spPr>
          <a:xfrm>
            <a:off x="502920" y="411480"/>
            <a:ext cx="777240" cy="777240"/>
          </a:xfrm>
          <a:prstGeom prst="ellipse">
            <a:avLst/>
          </a:prstGeom>
          <a:solidFill>
            <a:srgbClr val="A8492C"/>
          </a:solidFill>
          <a:ln cap="flat" cmpd="sng" w="12700">
            <a:solidFill>
              <a:srgbClr val="A849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7"/>
          <p:cNvSpPr/>
          <p:nvPr/>
        </p:nvSpPr>
        <p:spPr>
          <a:xfrm>
            <a:off x="502920" y="411480"/>
            <a:ext cx="777240" cy="7772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3600"/>
              <a:buFont typeface="Cambria"/>
              <a:buNone/>
            </a:pPr>
            <a:r>
              <a:rPr b="1" i="0" lang="en-US" sz="3600" u="none" cap="none" strike="noStrike">
                <a:solidFill>
                  <a:srgbClr val="FFFFFF"/>
                </a:solidFill>
                <a:latin typeface="Cambria"/>
                <a:ea typeface="Cambria"/>
                <a:cs typeface="Cambria"/>
                <a:sym typeface="Cambria"/>
              </a:rPr>
              <a:t>4</a:t>
            </a:r>
            <a:endParaRPr b="0" i="0" sz="3600" u="none" cap="none" strike="noStrike">
              <a:solidFill>
                <a:schemeClr val="dk1"/>
              </a:solidFill>
              <a:latin typeface="Calibri"/>
              <a:ea typeface="Calibri"/>
              <a:cs typeface="Calibri"/>
              <a:sym typeface="Calibri"/>
            </a:endParaRPr>
          </a:p>
        </p:txBody>
      </p:sp>
      <p:sp>
        <p:nvSpPr>
          <p:cNvPr id="265" name="Google Shape;265;p7"/>
          <p:cNvSpPr/>
          <p:nvPr/>
        </p:nvSpPr>
        <p:spPr>
          <a:xfrm>
            <a:off x="1417320" y="411480"/>
            <a:ext cx="3657600" cy="292608"/>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A8492C"/>
              </a:buClr>
              <a:buSzPts val="1000"/>
              <a:buFont typeface="Calibri"/>
              <a:buNone/>
            </a:pPr>
            <a:r>
              <a:rPr b="1" i="0" lang="en-US" sz="1000" u="none" cap="none" strike="noStrike">
                <a:solidFill>
                  <a:srgbClr val="A8492C"/>
                </a:solidFill>
                <a:latin typeface="Calibri"/>
                <a:ea typeface="Calibri"/>
                <a:cs typeface="Calibri"/>
                <a:sym typeface="Calibri"/>
              </a:rPr>
              <a:t>BIOMARKER</a:t>
            </a:r>
            <a:endParaRPr b="0" i="0" sz="1000" u="none" cap="none" strike="noStrike">
              <a:solidFill>
                <a:schemeClr val="dk1"/>
              </a:solidFill>
              <a:latin typeface="Calibri"/>
              <a:ea typeface="Calibri"/>
              <a:cs typeface="Calibri"/>
              <a:sym typeface="Calibri"/>
            </a:endParaRPr>
          </a:p>
        </p:txBody>
      </p:sp>
      <p:sp>
        <p:nvSpPr>
          <p:cNvPr id="266" name="Google Shape;266;p7"/>
          <p:cNvSpPr/>
          <p:nvPr/>
        </p:nvSpPr>
        <p:spPr>
          <a:xfrm>
            <a:off x="1417320" y="713232"/>
            <a:ext cx="777240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3200"/>
              <a:buFont typeface="Cambria"/>
              <a:buNone/>
            </a:pPr>
            <a:r>
              <a:rPr b="1" i="0" lang="en-US" sz="3200" u="none" cap="none" strike="noStrike">
                <a:solidFill>
                  <a:srgbClr val="3B2D22"/>
                </a:solidFill>
                <a:latin typeface="Cambria"/>
                <a:ea typeface="Cambria"/>
                <a:cs typeface="Cambria"/>
                <a:sym typeface="Cambria"/>
              </a:rPr>
              <a:t>HbA1c</a:t>
            </a:r>
            <a:endParaRPr b="0" i="0" sz="3200" u="none" cap="none" strike="noStrike">
              <a:solidFill>
                <a:schemeClr val="dk1"/>
              </a:solidFill>
              <a:latin typeface="Calibri"/>
              <a:ea typeface="Calibri"/>
              <a:cs typeface="Calibri"/>
              <a:sym typeface="Calibri"/>
            </a:endParaRPr>
          </a:p>
        </p:txBody>
      </p:sp>
      <p:sp>
        <p:nvSpPr>
          <p:cNvPr id="267" name="Google Shape;267;p7"/>
          <p:cNvSpPr/>
          <p:nvPr/>
        </p:nvSpPr>
        <p:spPr>
          <a:xfrm>
            <a:off x="1417320" y="1207008"/>
            <a:ext cx="7772400"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1200"/>
              <a:buFont typeface="Calibri"/>
              <a:buNone/>
            </a:pPr>
            <a:r>
              <a:rPr b="0" i="1" lang="en-US" sz="1200" u="none" cap="none" strike="noStrike">
                <a:solidFill>
                  <a:srgbClr val="7A6651"/>
                </a:solidFill>
                <a:latin typeface="Calibri"/>
                <a:ea typeface="Calibri"/>
                <a:cs typeface="Calibri"/>
                <a:sym typeface="Calibri"/>
              </a:rPr>
              <a:t>Glycated haemoglobin  ·  your 3-month sugar average</a:t>
            </a:r>
            <a:endParaRPr b="0" i="0" sz="1200" u="none" cap="none" strike="noStrike">
              <a:solidFill>
                <a:schemeClr val="dk1"/>
              </a:solidFill>
              <a:latin typeface="Calibri"/>
              <a:ea typeface="Calibri"/>
              <a:cs typeface="Calibri"/>
              <a:sym typeface="Calibri"/>
            </a:endParaRPr>
          </a:p>
        </p:txBody>
      </p:sp>
      <p:sp>
        <p:nvSpPr>
          <p:cNvPr id="268" name="Google Shape;268;p7"/>
          <p:cNvSpPr/>
          <p:nvPr/>
        </p:nvSpPr>
        <p:spPr>
          <a:xfrm>
            <a:off x="9402775" y="594360"/>
            <a:ext cx="777240" cy="77724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69" name="Google Shape;269;p7"/>
          <p:cNvPicPr preferRelativeResize="0"/>
          <p:nvPr/>
        </p:nvPicPr>
        <p:blipFill rotWithShape="1">
          <a:blip r:embed="rId5">
            <a:alphaModFix/>
          </a:blip>
          <a:srcRect b="0" l="0" r="0" t="0"/>
          <a:stretch/>
        </p:blipFill>
        <p:spPr>
          <a:xfrm>
            <a:off x="9539935" y="722376"/>
            <a:ext cx="502920" cy="502920"/>
          </a:xfrm>
          <a:prstGeom prst="rect">
            <a:avLst/>
          </a:prstGeom>
          <a:noFill/>
          <a:ln>
            <a:noFill/>
          </a:ln>
        </p:spPr>
      </p:pic>
      <p:sp>
        <p:nvSpPr>
          <p:cNvPr id="270" name="Google Shape;270;p7"/>
          <p:cNvSpPr/>
          <p:nvPr/>
        </p:nvSpPr>
        <p:spPr>
          <a:xfrm>
            <a:off x="54864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71" name="Google Shape;271;p7"/>
          <p:cNvPicPr preferRelativeResize="0"/>
          <p:nvPr/>
        </p:nvPicPr>
        <p:blipFill rotWithShape="1">
          <a:blip r:embed="rId6">
            <a:alphaModFix/>
          </a:blip>
          <a:srcRect b="0" l="0" r="0" t="0"/>
          <a:stretch/>
        </p:blipFill>
        <p:spPr>
          <a:xfrm>
            <a:off x="621792" y="1856232"/>
            <a:ext cx="237744" cy="237744"/>
          </a:xfrm>
          <a:prstGeom prst="rect">
            <a:avLst/>
          </a:prstGeom>
          <a:noFill/>
          <a:ln>
            <a:noFill/>
          </a:ln>
        </p:spPr>
      </p:pic>
      <p:sp>
        <p:nvSpPr>
          <p:cNvPr id="272" name="Google Shape;272;p7"/>
          <p:cNvSpPr/>
          <p:nvPr/>
        </p:nvSpPr>
        <p:spPr>
          <a:xfrm>
            <a:off x="105156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What it measures</a:t>
            </a:r>
            <a:endParaRPr b="0" i="0" sz="1400" u="none" cap="none" strike="noStrike">
              <a:solidFill>
                <a:schemeClr val="dk1"/>
              </a:solidFill>
              <a:latin typeface="Calibri"/>
              <a:ea typeface="Calibri"/>
              <a:cs typeface="Calibri"/>
              <a:sym typeface="Calibri"/>
            </a:endParaRPr>
          </a:p>
        </p:txBody>
      </p:sp>
      <p:sp>
        <p:nvSpPr>
          <p:cNvPr id="273" name="Google Shape;273;p7"/>
          <p:cNvSpPr/>
          <p:nvPr/>
        </p:nvSpPr>
        <p:spPr>
          <a:xfrm>
            <a:off x="54864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HbA1c reflects your average blood-sugar level over the previous two to three months. Where a fasting glucose only captures one moment, HbA1c gives you a moving picture of how your metabolism handles sugar over time.</a:t>
            </a:r>
            <a:endParaRPr b="0" i="0" sz="1200" u="none" cap="none" strike="noStrike">
              <a:solidFill>
                <a:schemeClr val="dk1"/>
              </a:solidFill>
              <a:latin typeface="Calibri"/>
              <a:ea typeface="Calibri"/>
              <a:cs typeface="Calibri"/>
              <a:sym typeface="Calibri"/>
            </a:endParaRPr>
          </a:p>
        </p:txBody>
      </p:sp>
      <p:sp>
        <p:nvSpPr>
          <p:cNvPr id="274" name="Google Shape;274;p7"/>
          <p:cNvSpPr/>
          <p:nvPr/>
        </p:nvSpPr>
        <p:spPr>
          <a:xfrm>
            <a:off x="635508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75" name="Google Shape;275;p7"/>
          <p:cNvPicPr preferRelativeResize="0"/>
          <p:nvPr/>
        </p:nvPicPr>
        <p:blipFill rotWithShape="1">
          <a:blip r:embed="rId7">
            <a:alphaModFix/>
          </a:blip>
          <a:srcRect b="0" l="0" r="0" t="0"/>
          <a:stretch/>
        </p:blipFill>
        <p:spPr>
          <a:xfrm>
            <a:off x="6428232" y="1856232"/>
            <a:ext cx="237744" cy="237744"/>
          </a:xfrm>
          <a:prstGeom prst="rect">
            <a:avLst/>
          </a:prstGeom>
          <a:noFill/>
          <a:ln>
            <a:noFill/>
          </a:ln>
        </p:spPr>
      </p:pic>
      <p:sp>
        <p:nvSpPr>
          <p:cNvPr id="276" name="Google Shape;276;p7"/>
          <p:cNvSpPr/>
          <p:nvPr/>
        </p:nvSpPr>
        <p:spPr>
          <a:xfrm>
            <a:off x="685800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Why it matters</a:t>
            </a:r>
            <a:endParaRPr b="0" i="0" sz="1400" u="none" cap="none" strike="noStrike">
              <a:solidFill>
                <a:schemeClr val="dk1"/>
              </a:solidFill>
              <a:latin typeface="Calibri"/>
              <a:ea typeface="Calibri"/>
              <a:cs typeface="Calibri"/>
              <a:sym typeface="Calibri"/>
            </a:endParaRPr>
          </a:p>
        </p:txBody>
      </p:sp>
      <p:sp>
        <p:nvSpPr>
          <p:cNvPr id="277" name="Google Shape;277;p7"/>
          <p:cNvSpPr/>
          <p:nvPr/>
        </p:nvSpPr>
        <p:spPr>
          <a:xfrm>
            <a:off x="635508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This is not just a diabetic's test — it's a prevention tool for everyone. Pre-diabetes goes unrecognised for years and is linked to higher rates of heart disease, stroke, dementia and cancer, even when fasting glucose looks normal. Risk begins climbing above 5.4%, well below the standard pre-diabetes cutoff.</a:t>
            </a:r>
            <a:endParaRPr b="0" i="0" sz="1200" u="none" cap="none" strike="noStrike">
              <a:solidFill>
                <a:schemeClr val="dk1"/>
              </a:solidFill>
              <a:latin typeface="Calibri"/>
              <a:ea typeface="Calibri"/>
              <a:cs typeface="Calibri"/>
              <a:sym typeface="Calibri"/>
            </a:endParaRPr>
          </a:p>
        </p:txBody>
      </p:sp>
      <p:sp>
        <p:nvSpPr>
          <p:cNvPr id="278" name="Google Shape;278;p7"/>
          <p:cNvSpPr/>
          <p:nvPr/>
        </p:nvSpPr>
        <p:spPr>
          <a:xfrm>
            <a:off x="54864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79" name="Google Shape;279;p7"/>
          <p:cNvPicPr preferRelativeResize="0"/>
          <p:nvPr/>
        </p:nvPicPr>
        <p:blipFill rotWithShape="1">
          <a:blip r:embed="rId8">
            <a:alphaModFix/>
          </a:blip>
          <a:srcRect b="0" l="0" r="0" t="0"/>
          <a:stretch/>
        </p:blipFill>
        <p:spPr>
          <a:xfrm>
            <a:off x="621792" y="4096512"/>
            <a:ext cx="237744" cy="237744"/>
          </a:xfrm>
          <a:prstGeom prst="rect">
            <a:avLst/>
          </a:prstGeom>
          <a:noFill/>
          <a:ln>
            <a:noFill/>
          </a:ln>
        </p:spPr>
      </p:pic>
      <p:sp>
        <p:nvSpPr>
          <p:cNvPr id="280" name="Google Shape;280;p7"/>
          <p:cNvSpPr/>
          <p:nvPr/>
        </p:nvSpPr>
        <p:spPr>
          <a:xfrm>
            <a:off x="105156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Target values</a:t>
            </a:r>
            <a:endParaRPr b="0" i="0" sz="1400" u="none" cap="none" strike="noStrike">
              <a:solidFill>
                <a:schemeClr val="dk1"/>
              </a:solidFill>
              <a:latin typeface="Calibri"/>
              <a:ea typeface="Calibri"/>
              <a:cs typeface="Calibri"/>
              <a:sym typeface="Calibri"/>
            </a:endParaRPr>
          </a:p>
        </p:txBody>
      </p:sp>
      <p:sp>
        <p:nvSpPr>
          <p:cNvPr id="281" name="Google Shape;281;p7"/>
          <p:cNvSpPr/>
          <p:nvPr/>
        </p:nvSpPr>
        <p:spPr>
          <a:xfrm>
            <a:off x="548640" y="4480560"/>
            <a:ext cx="5303520" cy="274320"/>
          </a:xfrm>
          <a:prstGeom prst="rect">
            <a:avLst/>
          </a:prstGeom>
          <a:solidFill>
            <a:srgbClr val="3B2D22"/>
          </a:solidFill>
          <a:ln cap="flat" cmpd="sng" w="12700">
            <a:solidFill>
              <a:srgbClr val="3B2D2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7"/>
          <p:cNvSpPr/>
          <p:nvPr/>
        </p:nvSpPr>
        <p:spPr>
          <a:xfrm>
            <a:off x="548640" y="448056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Range</a:t>
            </a:r>
            <a:endParaRPr b="0" i="0" sz="1050" u="none" cap="none" strike="noStrike">
              <a:solidFill>
                <a:schemeClr val="dk1"/>
              </a:solidFill>
              <a:latin typeface="Calibri"/>
              <a:ea typeface="Calibri"/>
              <a:cs typeface="Calibri"/>
              <a:sym typeface="Calibri"/>
            </a:endParaRPr>
          </a:p>
        </p:txBody>
      </p:sp>
      <p:sp>
        <p:nvSpPr>
          <p:cNvPr id="283" name="Google Shape;283;p7"/>
          <p:cNvSpPr/>
          <p:nvPr/>
        </p:nvSpPr>
        <p:spPr>
          <a:xfrm>
            <a:off x="256032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Value</a:t>
            </a:r>
            <a:endParaRPr b="0" i="0" sz="1050" u="none" cap="none" strike="noStrike">
              <a:solidFill>
                <a:schemeClr val="dk1"/>
              </a:solidFill>
              <a:latin typeface="Calibri"/>
              <a:ea typeface="Calibri"/>
              <a:cs typeface="Calibri"/>
              <a:sym typeface="Calibri"/>
            </a:endParaRPr>
          </a:p>
        </p:txBody>
      </p:sp>
      <p:sp>
        <p:nvSpPr>
          <p:cNvPr id="284" name="Google Shape;284;p7"/>
          <p:cNvSpPr/>
          <p:nvPr/>
        </p:nvSpPr>
        <p:spPr>
          <a:xfrm>
            <a:off x="420624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Meaning</a:t>
            </a:r>
            <a:endParaRPr b="0" i="0" sz="1050" u="none" cap="none" strike="noStrike">
              <a:solidFill>
                <a:schemeClr val="dk1"/>
              </a:solidFill>
              <a:latin typeface="Calibri"/>
              <a:ea typeface="Calibri"/>
              <a:cs typeface="Calibri"/>
              <a:sym typeface="Calibri"/>
            </a:endParaRPr>
          </a:p>
        </p:txBody>
      </p:sp>
      <p:sp>
        <p:nvSpPr>
          <p:cNvPr id="285" name="Google Shape;285;p7"/>
          <p:cNvSpPr/>
          <p:nvPr/>
        </p:nvSpPr>
        <p:spPr>
          <a:xfrm>
            <a:off x="548640" y="475488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7"/>
          <p:cNvSpPr/>
          <p:nvPr/>
        </p:nvSpPr>
        <p:spPr>
          <a:xfrm>
            <a:off x="548640" y="475488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Optimal</a:t>
            </a:r>
            <a:endParaRPr b="0" i="0" sz="1000" u="none" cap="none" strike="noStrike">
              <a:solidFill>
                <a:schemeClr val="dk1"/>
              </a:solidFill>
              <a:latin typeface="Calibri"/>
              <a:ea typeface="Calibri"/>
              <a:cs typeface="Calibri"/>
              <a:sym typeface="Calibri"/>
            </a:endParaRPr>
          </a:p>
        </p:txBody>
      </p:sp>
      <p:sp>
        <p:nvSpPr>
          <p:cNvPr id="287" name="Google Shape;287;p7"/>
          <p:cNvSpPr/>
          <p:nvPr/>
        </p:nvSpPr>
        <p:spPr>
          <a:xfrm>
            <a:off x="256032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A8492C"/>
              </a:buClr>
              <a:buSzPts val="1000"/>
              <a:buFont typeface="Calibri"/>
              <a:buNone/>
            </a:pPr>
            <a:r>
              <a:rPr b="1" i="0" lang="en-US" sz="1000" u="none" cap="none" strike="noStrike">
                <a:solidFill>
                  <a:srgbClr val="A8492C"/>
                </a:solidFill>
                <a:latin typeface="Calibri"/>
                <a:ea typeface="Calibri"/>
                <a:cs typeface="Calibri"/>
                <a:sym typeface="Calibri"/>
              </a:rPr>
              <a:t>&lt; 5.4 %</a:t>
            </a:r>
            <a:endParaRPr b="0" i="0" sz="1000" u="none" cap="none" strike="noStrike">
              <a:solidFill>
                <a:schemeClr val="dk1"/>
              </a:solidFill>
              <a:latin typeface="Calibri"/>
              <a:ea typeface="Calibri"/>
              <a:cs typeface="Calibri"/>
              <a:sym typeface="Calibri"/>
            </a:endParaRPr>
          </a:p>
        </p:txBody>
      </p:sp>
      <p:sp>
        <p:nvSpPr>
          <p:cNvPr id="288" name="Google Shape;288;p7"/>
          <p:cNvSpPr/>
          <p:nvPr/>
        </p:nvSpPr>
        <p:spPr>
          <a:xfrm>
            <a:off x="420624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prevention target</a:t>
            </a:r>
            <a:endParaRPr b="0" i="0" sz="1000" u="none" cap="none" strike="noStrike">
              <a:solidFill>
                <a:schemeClr val="dk1"/>
              </a:solidFill>
              <a:latin typeface="Calibri"/>
              <a:ea typeface="Calibri"/>
              <a:cs typeface="Calibri"/>
              <a:sym typeface="Calibri"/>
            </a:endParaRPr>
          </a:p>
        </p:txBody>
      </p:sp>
      <p:sp>
        <p:nvSpPr>
          <p:cNvPr id="289" name="Google Shape;289;p7"/>
          <p:cNvSpPr/>
          <p:nvPr/>
        </p:nvSpPr>
        <p:spPr>
          <a:xfrm>
            <a:off x="548640" y="5029200"/>
            <a:ext cx="5303520" cy="2743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7"/>
          <p:cNvSpPr/>
          <p:nvPr/>
        </p:nvSpPr>
        <p:spPr>
          <a:xfrm>
            <a:off x="548640" y="502920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Watch zone</a:t>
            </a:r>
            <a:endParaRPr b="0" i="0" sz="1000" u="none" cap="none" strike="noStrike">
              <a:solidFill>
                <a:schemeClr val="dk1"/>
              </a:solidFill>
              <a:latin typeface="Calibri"/>
              <a:ea typeface="Calibri"/>
              <a:cs typeface="Calibri"/>
              <a:sym typeface="Calibri"/>
            </a:endParaRPr>
          </a:p>
        </p:txBody>
      </p:sp>
      <p:sp>
        <p:nvSpPr>
          <p:cNvPr id="291" name="Google Shape;291;p7"/>
          <p:cNvSpPr/>
          <p:nvPr/>
        </p:nvSpPr>
        <p:spPr>
          <a:xfrm>
            <a:off x="256032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5.4–5.6 %</a:t>
            </a:r>
            <a:endParaRPr b="0" i="0" sz="1000" u="none" cap="none" strike="noStrike">
              <a:solidFill>
                <a:schemeClr val="dk1"/>
              </a:solidFill>
              <a:latin typeface="Calibri"/>
              <a:ea typeface="Calibri"/>
              <a:cs typeface="Calibri"/>
              <a:sym typeface="Calibri"/>
            </a:endParaRPr>
          </a:p>
        </p:txBody>
      </p:sp>
      <p:sp>
        <p:nvSpPr>
          <p:cNvPr id="292" name="Google Shape;292;p7"/>
          <p:cNvSpPr/>
          <p:nvPr/>
        </p:nvSpPr>
        <p:spPr>
          <a:xfrm>
            <a:off x="420624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tighten lifestyle</a:t>
            </a:r>
            <a:endParaRPr b="0" i="0" sz="1000" u="none" cap="none" strike="noStrike">
              <a:solidFill>
                <a:schemeClr val="dk1"/>
              </a:solidFill>
              <a:latin typeface="Calibri"/>
              <a:ea typeface="Calibri"/>
              <a:cs typeface="Calibri"/>
              <a:sym typeface="Calibri"/>
            </a:endParaRPr>
          </a:p>
        </p:txBody>
      </p:sp>
      <p:sp>
        <p:nvSpPr>
          <p:cNvPr id="293" name="Google Shape;293;p7"/>
          <p:cNvSpPr/>
          <p:nvPr/>
        </p:nvSpPr>
        <p:spPr>
          <a:xfrm>
            <a:off x="548640" y="530352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7"/>
          <p:cNvSpPr/>
          <p:nvPr/>
        </p:nvSpPr>
        <p:spPr>
          <a:xfrm>
            <a:off x="548640" y="530352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Pre-diabetes</a:t>
            </a:r>
            <a:endParaRPr b="0" i="0" sz="1000" u="none" cap="none" strike="noStrike">
              <a:solidFill>
                <a:schemeClr val="dk1"/>
              </a:solidFill>
              <a:latin typeface="Calibri"/>
              <a:ea typeface="Calibri"/>
              <a:cs typeface="Calibri"/>
              <a:sym typeface="Calibri"/>
            </a:endParaRPr>
          </a:p>
        </p:txBody>
      </p:sp>
      <p:sp>
        <p:nvSpPr>
          <p:cNvPr id="295" name="Google Shape;295;p7"/>
          <p:cNvSpPr/>
          <p:nvPr/>
        </p:nvSpPr>
        <p:spPr>
          <a:xfrm>
            <a:off x="256032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5.7–6.4 %</a:t>
            </a:r>
            <a:endParaRPr b="0" i="0" sz="1000" u="none" cap="none" strike="noStrike">
              <a:solidFill>
                <a:schemeClr val="dk1"/>
              </a:solidFill>
              <a:latin typeface="Calibri"/>
              <a:ea typeface="Calibri"/>
              <a:cs typeface="Calibri"/>
              <a:sym typeface="Calibri"/>
            </a:endParaRPr>
          </a:p>
        </p:txBody>
      </p:sp>
      <p:sp>
        <p:nvSpPr>
          <p:cNvPr id="296" name="Google Shape;296;p7"/>
          <p:cNvSpPr/>
          <p:nvPr/>
        </p:nvSpPr>
        <p:spPr>
          <a:xfrm>
            <a:off x="420624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active intervention</a:t>
            </a:r>
            <a:endParaRPr b="0" i="0" sz="1000" u="none" cap="none" strike="noStrike">
              <a:solidFill>
                <a:schemeClr val="dk1"/>
              </a:solidFill>
              <a:latin typeface="Calibri"/>
              <a:ea typeface="Calibri"/>
              <a:cs typeface="Calibri"/>
              <a:sym typeface="Calibri"/>
            </a:endParaRPr>
          </a:p>
        </p:txBody>
      </p:sp>
      <p:sp>
        <p:nvSpPr>
          <p:cNvPr id="297" name="Google Shape;297;p7"/>
          <p:cNvSpPr/>
          <p:nvPr/>
        </p:nvSpPr>
        <p:spPr>
          <a:xfrm>
            <a:off x="548640" y="5577840"/>
            <a:ext cx="5303520" cy="2743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7"/>
          <p:cNvSpPr/>
          <p:nvPr/>
        </p:nvSpPr>
        <p:spPr>
          <a:xfrm>
            <a:off x="548640" y="557784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Diabetes</a:t>
            </a:r>
            <a:endParaRPr b="0" i="0" sz="1000" u="none" cap="none" strike="noStrike">
              <a:solidFill>
                <a:schemeClr val="dk1"/>
              </a:solidFill>
              <a:latin typeface="Calibri"/>
              <a:ea typeface="Calibri"/>
              <a:cs typeface="Calibri"/>
              <a:sym typeface="Calibri"/>
            </a:endParaRPr>
          </a:p>
        </p:txBody>
      </p:sp>
      <p:sp>
        <p:nvSpPr>
          <p:cNvPr id="299" name="Google Shape;299;p7"/>
          <p:cNvSpPr/>
          <p:nvPr/>
        </p:nvSpPr>
        <p:spPr>
          <a:xfrm>
            <a:off x="2560320" y="557784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 6.5 %</a:t>
            </a:r>
            <a:endParaRPr b="0" i="0" sz="1000" u="none" cap="none" strike="noStrike">
              <a:solidFill>
                <a:schemeClr val="dk1"/>
              </a:solidFill>
              <a:latin typeface="Calibri"/>
              <a:ea typeface="Calibri"/>
              <a:cs typeface="Calibri"/>
              <a:sym typeface="Calibri"/>
            </a:endParaRPr>
          </a:p>
        </p:txBody>
      </p:sp>
      <p:sp>
        <p:nvSpPr>
          <p:cNvPr id="300" name="Google Shape;300;p7"/>
          <p:cNvSpPr/>
          <p:nvPr/>
        </p:nvSpPr>
        <p:spPr>
          <a:xfrm>
            <a:off x="4206240" y="557784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diagnosis &amp; treatment</a:t>
            </a:r>
            <a:endParaRPr b="0" i="0" sz="1000" u="none" cap="none" strike="noStrike">
              <a:solidFill>
                <a:schemeClr val="dk1"/>
              </a:solidFill>
              <a:latin typeface="Calibri"/>
              <a:ea typeface="Calibri"/>
              <a:cs typeface="Calibri"/>
              <a:sym typeface="Calibri"/>
            </a:endParaRPr>
          </a:p>
        </p:txBody>
      </p:sp>
      <p:sp>
        <p:nvSpPr>
          <p:cNvPr id="301" name="Google Shape;301;p7"/>
          <p:cNvSpPr/>
          <p:nvPr/>
        </p:nvSpPr>
        <p:spPr>
          <a:xfrm>
            <a:off x="635508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02" name="Google Shape;302;p7"/>
          <p:cNvPicPr preferRelativeResize="0"/>
          <p:nvPr/>
        </p:nvPicPr>
        <p:blipFill rotWithShape="1">
          <a:blip r:embed="rId9">
            <a:alphaModFix/>
          </a:blip>
          <a:srcRect b="0" l="0" r="0" t="0"/>
          <a:stretch/>
        </p:blipFill>
        <p:spPr>
          <a:xfrm>
            <a:off x="6428232" y="4096512"/>
            <a:ext cx="237744" cy="237744"/>
          </a:xfrm>
          <a:prstGeom prst="rect">
            <a:avLst/>
          </a:prstGeom>
          <a:noFill/>
          <a:ln>
            <a:noFill/>
          </a:ln>
        </p:spPr>
      </p:pic>
      <p:sp>
        <p:nvSpPr>
          <p:cNvPr id="303" name="Google Shape;303;p7"/>
          <p:cNvSpPr/>
          <p:nvPr/>
        </p:nvSpPr>
        <p:spPr>
          <a:xfrm>
            <a:off x="685800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If elevated — what to do</a:t>
            </a:r>
            <a:endParaRPr b="0" i="0" sz="1400" u="none" cap="none" strike="noStrike">
              <a:solidFill>
                <a:schemeClr val="dk1"/>
              </a:solidFill>
              <a:latin typeface="Calibri"/>
              <a:ea typeface="Calibri"/>
              <a:cs typeface="Calibri"/>
              <a:sym typeface="Calibri"/>
            </a:endParaRPr>
          </a:p>
        </p:txBody>
      </p:sp>
      <p:sp>
        <p:nvSpPr>
          <p:cNvPr id="304" name="Google Shape;304;p7"/>
          <p:cNvSpPr/>
          <p:nvPr/>
        </p:nvSpPr>
        <p:spPr>
          <a:xfrm>
            <a:off x="6355080" y="4480560"/>
            <a:ext cx="5303520" cy="178308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Cut refined carbs and added sugars — bread, pasta, juices, sweets</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Build meals around vegetables, whole grains, healthy fats, olive oil, nuts</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150 min/week of aerobic activity — walking counts</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5–10% weight loss markedly improves insulin sensitivity</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Metformin only on medical advice, in diabetes or very high risk</a:t>
            </a:r>
            <a:endParaRPr b="0" i="0" sz="1050" u="none" cap="none" strike="noStrike">
              <a:solidFill>
                <a:schemeClr val="dk1"/>
              </a:solidFill>
              <a:latin typeface="Calibri"/>
              <a:ea typeface="Calibri"/>
              <a:cs typeface="Calibri"/>
              <a:sym typeface="Calibri"/>
            </a:endParaRPr>
          </a:p>
        </p:txBody>
      </p:sp>
      <p:sp>
        <p:nvSpPr>
          <p:cNvPr id="305" name="Google Shape;305;p7"/>
          <p:cNvSpPr/>
          <p:nvPr/>
        </p:nvSpPr>
        <p:spPr>
          <a:xfrm>
            <a:off x="548640" y="6492240"/>
            <a:ext cx="54864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900"/>
              <a:buFont typeface="Calibri"/>
              <a:buNone/>
            </a:pPr>
            <a:r>
              <a:rPr b="0" i="1" lang="en-US" sz="900" u="none" cap="none" strike="noStrike">
                <a:solidFill>
                  <a:srgbClr val="7A6651"/>
                </a:solidFill>
                <a:latin typeface="Calibri"/>
                <a:ea typeface="Calibri"/>
                <a:cs typeface="Calibri"/>
                <a:sym typeface="Calibri"/>
              </a:rPr>
              <a:t>Zenomi  ·  Know Your Biomarkers</a:t>
            </a:r>
            <a:endParaRPr b="0" i="0" sz="900" u="none" cap="none" strike="noStrike">
              <a:solidFill>
                <a:schemeClr val="dk1"/>
              </a:solidFill>
              <a:latin typeface="Calibri"/>
              <a:ea typeface="Calibri"/>
              <a:cs typeface="Calibri"/>
              <a:sym typeface="Calibri"/>
            </a:endParaRPr>
          </a:p>
        </p:txBody>
      </p:sp>
      <p:sp>
        <p:nvSpPr>
          <p:cNvPr id="306" name="Google Shape;306;p7"/>
          <p:cNvSpPr/>
          <p:nvPr/>
        </p:nvSpPr>
        <p:spPr>
          <a:xfrm>
            <a:off x="9814255" y="6492240"/>
            <a:ext cx="18288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7A6651"/>
              </a:buClr>
              <a:buSzPts val="900"/>
              <a:buFont typeface="Calibri"/>
              <a:buNone/>
            </a:pPr>
            <a:r>
              <a:rPr b="0" i="0" lang="en-US" sz="900" u="none" cap="none" strike="noStrike">
                <a:solidFill>
                  <a:srgbClr val="7A6651"/>
                </a:solidFill>
                <a:latin typeface="Calibri"/>
                <a:ea typeface="Calibri"/>
                <a:cs typeface="Calibri"/>
                <a:sym typeface="Calibri"/>
              </a:rPr>
              <a:t>06</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11" name="Shape 311"/>
        <p:cNvGrpSpPr/>
        <p:nvPr/>
      </p:nvGrpSpPr>
      <p:grpSpPr>
        <a:xfrm>
          <a:off x="0" y="0"/>
          <a:ext cx="0" cy="0"/>
          <a:chOff x="0" y="0"/>
          <a:chExt cx="0" cy="0"/>
        </a:xfrm>
      </p:grpSpPr>
      <p:pic>
        <p:nvPicPr>
          <p:cNvPr descr="/home/claude/assets/zenomi_logo.png" id="312" name="Google Shape;312;p8"/>
          <p:cNvPicPr preferRelativeResize="0"/>
          <p:nvPr/>
        </p:nvPicPr>
        <p:blipFill rotWithShape="1">
          <a:blip r:embed="rId4">
            <a:alphaModFix/>
          </a:blip>
          <a:srcRect b="0" l="0" r="0" t="0"/>
          <a:stretch/>
        </p:blipFill>
        <p:spPr>
          <a:xfrm>
            <a:off x="10911535" y="228600"/>
            <a:ext cx="960120" cy="868680"/>
          </a:xfrm>
          <a:prstGeom prst="rect">
            <a:avLst/>
          </a:prstGeom>
          <a:noFill/>
          <a:ln>
            <a:noFill/>
          </a:ln>
        </p:spPr>
      </p:pic>
      <p:sp>
        <p:nvSpPr>
          <p:cNvPr id="313" name="Google Shape;313;p8"/>
          <p:cNvSpPr/>
          <p:nvPr/>
        </p:nvSpPr>
        <p:spPr>
          <a:xfrm>
            <a:off x="502920" y="411480"/>
            <a:ext cx="777240" cy="777240"/>
          </a:xfrm>
          <a:prstGeom prst="ellipse">
            <a:avLst/>
          </a:prstGeom>
          <a:solidFill>
            <a:srgbClr val="A8492C"/>
          </a:solidFill>
          <a:ln cap="flat" cmpd="sng" w="12700">
            <a:solidFill>
              <a:srgbClr val="A849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8"/>
          <p:cNvSpPr/>
          <p:nvPr/>
        </p:nvSpPr>
        <p:spPr>
          <a:xfrm>
            <a:off x="502920" y="411480"/>
            <a:ext cx="777240" cy="7772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3600"/>
              <a:buFont typeface="Cambria"/>
              <a:buNone/>
            </a:pPr>
            <a:r>
              <a:rPr b="1" i="0" lang="en-US" sz="3600" u="none" cap="none" strike="noStrike">
                <a:solidFill>
                  <a:srgbClr val="FFFFFF"/>
                </a:solidFill>
                <a:latin typeface="Cambria"/>
                <a:ea typeface="Cambria"/>
                <a:cs typeface="Cambria"/>
                <a:sym typeface="Cambria"/>
              </a:rPr>
              <a:t>5</a:t>
            </a:r>
            <a:endParaRPr b="0" i="0" sz="3600" u="none" cap="none" strike="noStrike">
              <a:solidFill>
                <a:schemeClr val="dk1"/>
              </a:solidFill>
              <a:latin typeface="Calibri"/>
              <a:ea typeface="Calibri"/>
              <a:cs typeface="Calibri"/>
              <a:sym typeface="Calibri"/>
            </a:endParaRPr>
          </a:p>
        </p:txBody>
      </p:sp>
      <p:sp>
        <p:nvSpPr>
          <p:cNvPr id="315" name="Google Shape;315;p8"/>
          <p:cNvSpPr/>
          <p:nvPr/>
        </p:nvSpPr>
        <p:spPr>
          <a:xfrm>
            <a:off x="1417320" y="411480"/>
            <a:ext cx="3657600" cy="292608"/>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A8492C"/>
              </a:buClr>
              <a:buSzPts val="1000"/>
              <a:buFont typeface="Calibri"/>
              <a:buNone/>
            </a:pPr>
            <a:r>
              <a:rPr b="1" i="0" lang="en-US" sz="1000" u="none" cap="none" strike="noStrike">
                <a:solidFill>
                  <a:srgbClr val="A8492C"/>
                </a:solidFill>
                <a:latin typeface="Calibri"/>
                <a:ea typeface="Calibri"/>
                <a:cs typeface="Calibri"/>
                <a:sym typeface="Calibri"/>
              </a:rPr>
              <a:t>BIOMARKER</a:t>
            </a:r>
            <a:endParaRPr b="0" i="0" sz="1000" u="none" cap="none" strike="noStrike">
              <a:solidFill>
                <a:schemeClr val="dk1"/>
              </a:solidFill>
              <a:latin typeface="Calibri"/>
              <a:ea typeface="Calibri"/>
              <a:cs typeface="Calibri"/>
              <a:sym typeface="Calibri"/>
            </a:endParaRPr>
          </a:p>
        </p:txBody>
      </p:sp>
      <p:sp>
        <p:nvSpPr>
          <p:cNvPr id="316" name="Google Shape;316;p8"/>
          <p:cNvSpPr/>
          <p:nvPr/>
        </p:nvSpPr>
        <p:spPr>
          <a:xfrm>
            <a:off x="1417320" y="713232"/>
            <a:ext cx="777240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3200"/>
              <a:buFont typeface="Cambria"/>
              <a:buNone/>
            </a:pPr>
            <a:r>
              <a:rPr b="1" i="0" lang="en-US" sz="3200" u="none" cap="none" strike="noStrike">
                <a:solidFill>
                  <a:srgbClr val="3B2D22"/>
                </a:solidFill>
                <a:latin typeface="Cambria"/>
                <a:ea typeface="Cambria"/>
                <a:cs typeface="Cambria"/>
                <a:sym typeface="Cambria"/>
              </a:rPr>
              <a:t>Homocysteine</a:t>
            </a:r>
            <a:endParaRPr b="0" i="0" sz="3200" u="none" cap="none" strike="noStrike">
              <a:solidFill>
                <a:schemeClr val="dk1"/>
              </a:solidFill>
              <a:latin typeface="Calibri"/>
              <a:ea typeface="Calibri"/>
              <a:cs typeface="Calibri"/>
              <a:sym typeface="Calibri"/>
            </a:endParaRPr>
          </a:p>
        </p:txBody>
      </p:sp>
      <p:sp>
        <p:nvSpPr>
          <p:cNvPr id="317" name="Google Shape;317;p8"/>
          <p:cNvSpPr/>
          <p:nvPr/>
        </p:nvSpPr>
        <p:spPr>
          <a:xfrm>
            <a:off x="1417320" y="1207008"/>
            <a:ext cx="7772400"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1200"/>
              <a:buFont typeface="Calibri"/>
              <a:buNone/>
            </a:pPr>
            <a:r>
              <a:rPr b="0" i="1" lang="en-US" sz="1200" u="none" cap="none" strike="noStrike">
                <a:solidFill>
                  <a:srgbClr val="7A6651"/>
                </a:solidFill>
                <a:latin typeface="Calibri"/>
                <a:ea typeface="Calibri"/>
                <a:cs typeface="Calibri"/>
                <a:sym typeface="Calibri"/>
              </a:rPr>
              <a:t>An amino acid that signals B-vitamin status</a:t>
            </a:r>
            <a:endParaRPr b="0" i="0" sz="1200" u="none" cap="none" strike="noStrike">
              <a:solidFill>
                <a:schemeClr val="dk1"/>
              </a:solidFill>
              <a:latin typeface="Calibri"/>
              <a:ea typeface="Calibri"/>
              <a:cs typeface="Calibri"/>
              <a:sym typeface="Calibri"/>
            </a:endParaRPr>
          </a:p>
        </p:txBody>
      </p:sp>
      <p:sp>
        <p:nvSpPr>
          <p:cNvPr id="318" name="Google Shape;318;p8"/>
          <p:cNvSpPr/>
          <p:nvPr/>
        </p:nvSpPr>
        <p:spPr>
          <a:xfrm>
            <a:off x="9402775" y="594360"/>
            <a:ext cx="777240" cy="77724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19" name="Google Shape;319;p8"/>
          <p:cNvPicPr preferRelativeResize="0"/>
          <p:nvPr/>
        </p:nvPicPr>
        <p:blipFill rotWithShape="1">
          <a:blip r:embed="rId5">
            <a:alphaModFix/>
          </a:blip>
          <a:srcRect b="0" l="0" r="0" t="0"/>
          <a:stretch/>
        </p:blipFill>
        <p:spPr>
          <a:xfrm>
            <a:off x="9539935" y="722376"/>
            <a:ext cx="502920" cy="502920"/>
          </a:xfrm>
          <a:prstGeom prst="rect">
            <a:avLst/>
          </a:prstGeom>
          <a:noFill/>
          <a:ln>
            <a:noFill/>
          </a:ln>
        </p:spPr>
      </p:pic>
      <p:sp>
        <p:nvSpPr>
          <p:cNvPr id="320" name="Google Shape;320;p8"/>
          <p:cNvSpPr/>
          <p:nvPr/>
        </p:nvSpPr>
        <p:spPr>
          <a:xfrm>
            <a:off x="54864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21" name="Google Shape;321;p8"/>
          <p:cNvPicPr preferRelativeResize="0"/>
          <p:nvPr/>
        </p:nvPicPr>
        <p:blipFill rotWithShape="1">
          <a:blip r:embed="rId6">
            <a:alphaModFix/>
          </a:blip>
          <a:srcRect b="0" l="0" r="0" t="0"/>
          <a:stretch/>
        </p:blipFill>
        <p:spPr>
          <a:xfrm>
            <a:off x="621792" y="1856232"/>
            <a:ext cx="237744" cy="237744"/>
          </a:xfrm>
          <a:prstGeom prst="rect">
            <a:avLst/>
          </a:prstGeom>
          <a:noFill/>
          <a:ln>
            <a:noFill/>
          </a:ln>
        </p:spPr>
      </p:pic>
      <p:sp>
        <p:nvSpPr>
          <p:cNvPr id="322" name="Google Shape;322;p8"/>
          <p:cNvSpPr/>
          <p:nvPr/>
        </p:nvSpPr>
        <p:spPr>
          <a:xfrm>
            <a:off x="105156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What it measures</a:t>
            </a:r>
            <a:endParaRPr b="0" i="0" sz="1400" u="none" cap="none" strike="noStrike">
              <a:solidFill>
                <a:schemeClr val="dk1"/>
              </a:solidFill>
              <a:latin typeface="Calibri"/>
              <a:ea typeface="Calibri"/>
              <a:cs typeface="Calibri"/>
              <a:sym typeface="Calibri"/>
            </a:endParaRPr>
          </a:p>
        </p:txBody>
      </p:sp>
      <p:sp>
        <p:nvSpPr>
          <p:cNvPr id="323" name="Google Shape;323;p8"/>
          <p:cNvSpPr/>
          <p:nvPr/>
        </p:nvSpPr>
        <p:spPr>
          <a:xfrm>
            <a:off x="54864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Homocysteine is an amino acid produced when the body breaks down methionine. Elevated levels point to a disturbance in how you metabolise B12, B6 and folate — and signal that core biochemical pathways protecting your blood vessels and brain aren't running cleanly.</a:t>
            </a:r>
            <a:endParaRPr b="0" i="0" sz="1200" u="none" cap="none" strike="noStrike">
              <a:solidFill>
                <a:schemeClr val="dk1"/>
              </a:solidFill>
              <a:latin typeface="Calibri"/>
              <a:ea typeface="Calibri"/>
              <a:cs typeface="Calibri"/>
              <a:sym typeface="Calibri"/>
            </a:endParaRPr>
          </a:p>
        </p:txBody>
      </p:sp>
      <p:sp>
        <p:nvSpPr>
          <p:cNvPr id="324" name="Google Shape;324;p8"/>
          <p:cNvSpPr/>
          <p:nvPr/>
        </p:nvSpPr>
        <p:spPr>
          <a:xfrm>
            <a:off x="635508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25" name="Google Shape;325;p8"/>
          <p:cNvPicPr preferRelativeResize="0"/>
          <p:nvPr/>
        </p:nvPicPr>
        <p:blipFill rotWithShape="1">
          <a:blip r:embed="rId7">
            <a:alphaModFix/>
          </a:blip>
          <a:srcRect b="0" l="0" r="0" t="0"/>
          <a:stretch/>
        </p:blipFill>
        <p:spPr>
          <a:xfrm>
            <a:off x="6428232" y="1856232"/>
            <a:ext cx="237744" cy="237744"/>
          </a:xfrm>
          <a:prstGeom prst="rect">
            <a:avLst/>
          </a:prstGeom>
          <a:noFill/>
          <a:ln>
            <a:noFill/>
          </a:ln>
        </p:spPr>
      </p:pic>
      <p:sp>
        <p:nvSpPr>
          <p:cNvPr id="326" name="Google Shape;326;p8"/>
          <p:cNvSpPr/>
          <p:nvPr/>
        </p:nvSpPr>
        <p:spPr>
          <a:xfrm>
            <a:off x="685800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Why it matters</a:t>
            </a:r>
            <a:endParaRPr b="0" i="0" sz="1400" u="none" cap="none" strike="noStrike">
              <a:solidFill>
                <a:schemeClr val="dk1"/>
              </a:solidFill>
              <a:latin typeface="Calibri"/>
              <a:ea typeface="Calibri"/>
              <a:cs typeface="Calibri"/>
              <a:sym typeface="Calibri"/>
            </a:endParaRPr>
          </a:p>
        </p:txBody>
      </p:sp>
      <p:sp>
        <p:nvSpPr>
          <p:cNvPr id="327" name="Google Shape;327;p8"/>
          <p:cNvSpPr/>
          <p:nvPr/>
        </p:nvSpPr>
        <p:spPr>
          <a:xfrm>
            <a:off x="635508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High homocysteine directly damages the inner lining of blood vessels, accelerates atherosclerosis, and raises risk for heart attack, stroke, thrombosis and osteoporosis. It's also one of the most consistent biomarkers found in Alzheimer's and vascular dementia. Especially relevant for older adults, vegetarians/vegans, kidney or liver disease, and long-term metformin users.</a:t>
            </a:r>
            <a:endParaRPr b="0" i="0" sz="1200" u="none" cap="none" strike="noStrike">
              <a:solidFill>
                <a:schemeClr val="dk1"/>
              </a:solidFill>
              <a:latin typeface="Calibri"/>
              <a:ea typeface="Calibri"/>
              <a:cs typeface="Calibri"/>
              <a:sym typeface="Calibri"/>
            </a:endParaRPr>
          </a:p>
        </p:txBody>
      </p:sp>
      <p:sp>
        <p:nvSpPr>
          <p:cNvPr id="328" name="Google Shape;328;p8"/>
          <p:cNvSpPr/>
          <p:nvPr/>
        </p:nvSpPr>
        <p:spPr>
          <a:xfrm>
            <a:off x="54864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29" name="Google Shape;329;p8"/>
          <p:cNvPicPr preferRelativeResize="0"/>
          <p:nvPr/>
        </p:nvPicPr>
        <p:blipFill rotWithShape="1">
          <a:blip r:embed="rId8">
            <a:alphaModFix/>
          </a:blip>
          <a:srcRect b="0" l="0" r="0" t="0"/>
          <a:stretch/>
        </p:blipFill>
        <p:spPr>
          <a:xfrm>
            <a:off x="621792" y="4096512"/>
            <a:ext cx="237744" cy="237744"/>
          </a:xfrm>
          <a:prstGeom prst="rect">
            <a:avLst/>
          </a:prstGeom>
          <a:noFill/>
          <a:ln>
            <a:noFill/>
          </a:ln>
        </p:spPr>
      </p:pic>
      <p:sp>
        <p:nvSpPr>
          <p:cNvPr id="330" name="Google Shape;330;p8"/>
          <p:cNvSpPr/>
          <p:nvPr/>
        </p:nvSpPr>
        <p:spPr>
          <a:xfrm>
            <a:off x="105156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Target values</a:t>
            </a:r>
            <a:endParaRPr b="0" i="0" sz="1400" u="none" cap="none" strike="noStrike">
              <a:solidFill>
                <a:schemeClr val="dk1"/>
              </a:solidFill>
              <a:latin typeface="Calibri"/>
              <a:ea typeface="Calibri"/>
              <a:cs typeface="Calibri"/>
              <a:sym typeface="Calibri"/>
            </a:endParaRPr>
          </a:p>
        </p:txBody>
      </p:sp>
      <p:sp>
        <p:nvSpPr>
          <p:cNvPr id="331" name="Google Shape;331;p8"/>
          <p:cNvSpPr/>
          <p:nvPr/>
        </p:nvSpPr>
        <p:spPr>
          <a:xfrm>
            <a:off x="548640" y="4480560"/>
            <a:ext cx="5303520" cy="274320"/>
          </a:xfrm>
          <a:prstGeom prst="rect">
            <a:avLst/>
          </a:prstGeom>
          <a:solidFill>
            <a:srgbClr val="3B2D22"/>
          </a:solidFill>
          <a:ln cap="flat" cmpd="sng" w="12700">
            <a:solidFill>
              <a:srgbClr val="3B2D2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8"/>
          <p:cNvSpPr/>
          <p:nvPr/>
        </p:nvSpPr>
        <p:spPr>
          <a:xfrm>
            <a:off x="548640" y="448056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Range</a:t>
            </a:r>
            <a:endParaRPr b="0" i="0" sz="1050" u="none" cap="none" strike="noStrike">
              <a:solidFill>
                <a:schemeClr val="dk1"/>
              </a:solidFill>
              <a:latin typeface="Calibri"/>
              <a:ea typeface="Calibri"/>
              <a:cs typeface="Calibri"/>
              <a:sym typeface="Calibri"/>
            </a:endParaRPr>
          </a:p>
        </p:txBody>
      </p:sp>
      <p:sp>
        <p:nvSpPr>
          <p:cNvPr id="333" name="Google Shape;333;p8"/>
          <p:cNvSpPr/>
          <p:nvPr/>
        </p:nvSpPr>
        <p:spPr>
          <a:xfrm>
            <a:off x="256032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Value</a:t>
            </a:r>
            <a:endParaRPr b="0" i="0" sz="1050" u="none" cap="none" strike="noStrike">
              <a:solidFill>
                <a:schemeClr val="dk1"/>
              </a:solidFill>
              <a:latin typeface="Calibri"/>
              <a:ea typeface="Calibri"/>
              <a:cs typeface="Calibri"/>
              <a:sym typeface="Calibri"/>
            </a:endParaRPr>
          </a:p>
        </p:txBody>
      </p:sp>
      <p:sp>
        <p:nvSpPr>
          <p:cNvPr id="334" name="Google Shape;334;p8"/>
          <p:cNvSpPr/>
          <p:nvPr/>
        </p:nvSpPr>
        <p:spPr>
          <a:xfrm>
            <a:off x="420624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Meaning</a:t>
            </a:r>
            <a:endParaRPr b="0" i="0" sz="1050" u="none" cap="none" strike="noStrike">
              <a:solidFill>
                <a:schemeClr val="dk1"/>
              </a:solidFill>
              <a:latin typeface="Calibri"/>
              <a:ea typeface="Calibri"/>
              <a:cs typeface="Calibri"/>
              <a:sym typeface="Calibri"/>
            </a:endParaRPr>
          </a:p>
        </p:txBody>
      </p:sp>
      <p:sp>
        <p:nvSpPr>
          <p:cNvPr id="335" name="Google Shape;335;p8"/>
          <p:cNvSpPr/>
          <p:nvPr/>
        </p:nvSpPr>
        <p:spPr>
          <a:xfrm>
            <a:off x="548640" y="475488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8"/>
          <p:cNvSpPr/>
          <p:nvPr/>
        </p:nvSpPr>
        <p:spPr>
          <a:xfrm>
            <a:off x="548640" y="475488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Optimal</a:t>
            </a:r>
            <a:endParaRPr b="0" i="0" sz="1000" u="none" cap="none" strike="noStrike">
              <a:solidFill>
                <a:schemeClr val="dk1"/>
              </a:solidFill>
              <a:latin typeface="Calibri"/>
              <a:ea typeface="Calibri"/>
              <a:cs typeface="Calibri"/>
              <a:sym typeface="Calibri"/>
            </a:endParaRPr>
          </a:p>
        </p:txBody>
      </p:sp>
      <p:sp>
        <p:nvSpPr>
          <p:cNvPr id="337" name="Google Shape;337;p8"/>
          <p:cNvSpPr/>
          <p:nvPr/>
        </p:nvSpPr>
        <p:spPr>
          <a:xfrm>
            <a:off x="256032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A8492C"/>
              </a:buClr>
              <a:buSzPts val="1000"/>
              <a:buFont typeface="Calibri"/>
              <a:buNone/>
            </a:pPr>
            <a:r>
              <a:rPr b="1" i="0" lang="en-US" sz="1000" u="none" cap="none" strike="noStrike">
                <a:solidFill>
                  <a:srgbClr val="A8492C"/>
                </a:solidFill>
                <a:latin typeface="Calibri"/>
                <a:ea typeface="Calibri"/>
                <a:cs typeface="Calibri"/>
                <a:sym typeface="Calibri"/>
              </a:rPr>
              <a:t>&lt; 9 µmol/L</a:t>
            </a:r>
            <a:endParaRPr b="0" i="0" sz="1000" u="none" cap="none" strike="noStrike">
              <a:solidFill>
                <a:schemeClr val="dk1"/>
              </a:solidFill>
              <a:latin typeface="Calibri"/>
              <a:ea typeface="Calibri"/>
              <a:cs typeface="Calibri"/>
              <a:sym typeface="Calibri"/>
            </a:endParaRPr>
          </a:p>
        </p:txBody>
      </p:sp>
      <p:sp>
        <p:nvSpPr>
          <p:cNvPr id="338" name="Google Shape;338;p8"/>
          <p:cNvSpPr/>
          <p:nvPr/>
        </p:nvSpPr>
        <p:spPr>
          <a:xfrm>
            <a:off x="420624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prevention target</a:t>
            </a:r>
            <a:endParaRPr b="0" i="0" sz="1000" u="none" cap="none" strike="noStrike">
              <a:solidFill>
                <a:schemeClr val="dk1"/>
              </a:solidFill>
              <a:latin typeface="Calibri"/>
              <a:ea typeface="Calibri"/>
              <a:cs typeface="Calibri"/>
              <a:sym typeface="Calibri"/>
            </a:endParaRPr>
          </a:p>
        </p:txBody>
      </p:sp>
      <p:sp>
        <p:nvSpPr>
          <p:cNvPr id="339" name="Google Shape;339;p8"/>
          <p:cNvSpPr/>
          <p:nvPr/>
        </p:nvSpPr>
        <p:spPr>
          <a:xfrm>
            <a:off x="548640" y="5029200"/>
            <a:ext cx="5303520" cy="2743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 name="Google Shape;340;p8"/>
          <p:cNvSpPr/>
          <p:nvPr/>
        </p:nvSpPr>
        <p:spPr>
          <a:xfrm>
            <a:off x="548640" y="502920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Lab 'normal'</a:t>
            </a:r>
            <a:endParaRPr b="0" i="0" sz="1000" u="none" cap="none" strike="noStrike">
              <a:solidFill>
                <a:schemeClr val="dk1"/>
              </a:solidFill>
              <a:latin typeface="Calibri"/>
              <a:ea typeface="Calibri"/>
              <a:cs typeface="Calibri"/>
              <a:sym typeface="Calibri"/>
            </a:endParaRPr>
          </a:p>
        </p:txBody>
      </p:sp>
      <p:sp>
        <p:nvSpPr>
          <p:cNvPr id="341" name="Google Shape;341;p8"/>
          <p:cNvSpPr/>
          <p:nvPr/>
        </p:nvSpPr>
        <p:spPr>
          <a:xfrm>
            <a:off x="256032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9–15</a:t>
            </a:r>
            <a:endParaRPr b="0" i="0" sz="1000" u="none" cap="none" strike="noStrike">
              <a:solidFill>
                <a:schemeClr val="dk1"/>
              </a:solidFill>
              <a:latin typeface="Calibri"/>
              <a:ea typeface="Calibri"/>
              <a:cs typeface="Calibri"/>
              <a:sym typeface="Calibri"/>
            </a:endParaRPr>
          </a:p>
        </p:txBody>
      </p:sp>
      <p:sp>
        <p:nvSpPr>
          <p:cNvPr id="342" name="Google Shape;342;p8"/>
          <p:cNvSpPr/>
          <p:nvPr/>
        </p:nvSpPr>
        <p:spPr>
          <a:xfrm>
            <a:off x="420624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watch zone</a:t>
            </a:r>
            <a:endParaRPr b="0" i="0" sz="1000" u="none" cap="none" strike="noStrike">
              <a:solidFill>
                <a:schemeClr val="dk1"/>
              </a:solidFill>
              <a:latin typeface="Calibri"/>
              <a:ea typeface="Calibri"/>
              <a:cs typeface="Calibri"/>
              <a:sym typeface="Calibri"/>
            </a:endParaRPr>
          </a:p>
        </p:txBody>
      </p:sp>
      <p:sp>
        <p:nvSpPr>
          <p:cNvPr id="343" name="Google Shape;343;p8"/>
          <p:cNvSpPr/>
          <p:nvPr/>
        </p:nvSpPr>
        <p:spPr>
          <a:xfrm>
            <a:off x="548640" y="530352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8"/>
          <p:cNvSpPr/>
          <p:nvPr/>
        </p:nvSpPr>
        <p:spPr>
          <a:xfrm>
            <a:off x="548640" y="530352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Moderate</a:t>
            </a:r>
            <a:endParaRPr b="0" i="0" sz="1000" u="none" cap="none" strike="noStrike">
              <a:solidFill>
                <a:schemeClr val="dk1"/>
              </a:solidFill>
              <a:latin typeface="Calibri"/>
              <a:ea typeface="Calibri"/>
              <a:cs typeface="Calibri"/>
              <a:sym typeface="Calibri"/>
            </a:endParaRPr>
          </a:p>
        </p:txBody>
      </p:sp>
      <p:sp>
        <p:nvSpPr>
          <p:cNvPr id="345" name="Google Shape;345;p8"/>
          <p:cNvSpPr/>
          <p:nvPr/>
        </p:nvSpPr>
        <p:spPr>
          <a:xfrm>
            <a:off x="256032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15–30</a:t>
            </a:r>
            <a:endParaRPr b="0" i="0" sz="1000" u="none" cap="none" strike="noStrike">
              <a:solidFill>
                <a:schemeClr val="dk1"/>
              </a:solidFill>
              <a:latin typeface="Calibri"/>
              <a:ea typeface="Calibri"/>
              <a:cs typeface="Calibri"/>
              <a:sym typeface="Calibri"/>
            </a:endParaRPr>
          </a:p>
        </p:txBody>
      </p:sp>
      <p:sp>
        <p:nvSpPr>
          <p:cNvPr id="346" name="Google Shape;346;p8"/>
          <p:cNvSpPr/>
          <p:nvPr/>
        </p:nvSpPr>
        <p:spPr>
          <a:xfrm>
            <a:off x="420624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moderate hyperhomocysteinaemia</a:t>
            </a:r>
            <a:endParaRPr b="0" i="0" sz="1000" u="none" cap="none" strike="noStrike">
              <a:solidFill>
                <a:schemeClr val="dk1"/>
              </a:solidFill>
              <a:latin typeface="Calibri"/>
              <a:ea typeface="Calibri"/>
              <a:cs typeface="Calibri"/>
              <a:sym typeface="Calibri"/>
            </a:endParaRPr>
          </a:p>
        </p:txBody>
      </p:sp>
      <p:sp>
        <p:nvSpPr>
          <p:cNvPr id="347" name="Google Shape;347;p8"/>
          <p:cNvSpPr/>
          <p:nvPr/>
        </p:nvSpPr>
        <p:spPr>
          <a:xfrm>
            <a:off x="548640" y="5577840"/>
            <a:ext cx="5303520" cy="2743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8"/>
          <p:cNvSpPr/>
          <p:nvPr/>
        </p:nvSpPr>
        <p:spPr>
          <a:xfrm>
            <a:off x="548640" y="557784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Severe</a:t>
            </a:r>
            <a:endParaRPr b="0" i="0" sz="1000" u="none" cap="none" strike="noStrike">
              <a:solidFill>
                <a:schemeClr val="dk1"/>
              </a:solidFill>
              <a:latin typeface="Calibri"/>
              <a:ea typeface="Calibri"/>
              <a:cs typeface="Calibri"/>
              <a:sym typeface="Calibri"/>
            </a:endParaRPr>
          </a:p>
        </p:txBody>
      </p:sp>
      <p:sp>
        <p:nvSpPr>
          <p:cNvPr id="349" name="Google Shape;349;p8"/>
          <p:cNvSpPr/>
          <p:nvPr/>
        </p:nvSpPr>
        <p:spPr>
          <a:xfrm>
            <a:off x="2560320" y="557784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&gt; 30</a:t>
            </a:r>
            <a:endParaRPr b="0" i="0" sz="1000" u="none" cap="none" strike="noStrike">
              <a:solidFill>
                <a:schemeClr val="dk1"/>
              </a:solidFill>
              <a:latin typeface="Calibri"/>
              <a:ea typeface="Calibri"/>
              <a:cs typeface="Calibri"/>
              <a:sym typeface="Calibri"/>
            </a:endParaRPr>
          </a:p>
        </p:txBody>
      </p:sp>
      <p:sp>
        <p:nvSpPr>
          <p:cNvPr id="350" name="Google Shape;350;p8"/>
          <p:cNvSpPr/>
          <p:nvPr/>
        </p:nvSpPr>
        <p:spPr>
          <a:xfrm>
            <a:off x="4206240" y="557784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urgent evaluation</a:t>
            </a:r>
            <a:endParaRPr b="0" i="0" sz="1000" u="none" cap="none" strike="noStrike">
              <a:solidFill>
                <a:schemeClr val="dk1"/>
              </a:solidFill>
              <a:latin typeface="Calibri"/>
              <a:ea typeface="Calibri"/>
              <a:cs typeface="Calibri"/>
              <a:sym typeface="Calibri"/>
            </a:endParaRPr>
          </a:p>
        </p:txBody>
      </p:sp>
      <p:sp>
        <p:nvSpPr>
          <p:cNvPr id="351" name="Google Shape;351;p8"/>
          <p:cNvSpPr/>
          <p:nvPr/>
        </p:nvSpPr>
        <p:spPr>
          <a:xfrm>
            <a:off x="635508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52" name="Google Shape;352;p8"/>
          <p:cNvPicPr preferRelativeResize="0"/>
          <p:nvPr/>
        </p:nvPicPr>
        <p:blipFill rotWithShape="1">
          <a:blip r:embed="rId9">
            <a:alphaModFix/>
          </a:blip>
          <a:srcRect b="0" l="0" r="0" t="0"/>
          <a:stretch/>
        </p:blipFill>
        <p:spPr>
          <a:xfrm>
            <a:off x="6428232" y="4096512"/>
            <a:ext cx="237744" cy="237744"/>
          </a:xfrm>
          <a:prstGeom prst="rect">
            <a:avLst/>
          </a:prstGeom>
          <a:noFill/>
          <a:ln>
            <a:noFill/>
          </a:ln>
        </p:spPr>
      </p:pic>
      <p:sp>
        <p:nvSpPr>
          <p:cNvPr id="353" name="Google Shape;353;p8"/>
          <p:cNvSpPr/>
          <p:nvPr/>
        </p:nvSpPr>
        <p:spPr>
          <a:xfrm>
            <a:off x="685800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If elevated — what to do</a:t>
            </a:r>
            <a:endParaRPr b="0" i="0" sz="1400" u="none" cap="none" strike="noStrike">
              <a:solidFill>
                <a:schemeClr val="dk1"/>
              </a:solidFill>
              <a:latin typeface="Calibri"/>
              <a:ea typeface="Calibri"/>
              <a:cs typeface="Calibri"/>
              <a:sym typeface="Calibri"/>
            </a:endParaRPr>
          </a:p>
        </p:txBody>
      </p:sp>
      <p:sp>
        <p:nvSpPr>
          <p:cNvPr id="354" name="Google Shape;354;p8"/>
          <p:cNvSpPr/>
          <p:nvPr/>
        </p:nvSpPr>
        <p:spPr>
          <a:xfrm>
            <a:off x="6355080" y="4480560"/>
            <a:ext cx="5303520" cy="178308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Folate: dark leafy greens (spinach, kale, broccoli), lentils, beans</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Vitamin B6: fish, poultry, bananas, potatoes</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Vitamin B12: meat, eggs, dairy — vegans/vegetarians must supplement</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Active-form B-complex (methylfolate, methyl-B12) only with a clinician</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Treat root causes: malabsorption, kidney/liver disease, medications that deplete B12</a:t>
            </a:r>
            <a:endParaRPr b="0" i="0" sz="1050" u="none" cap="none" strike="noStrike">
              <a:solidFill>
                <a:schemeClr val="dk1"/>
              </a:solidFill>
              <a:latin typeface="Calibri"/>
              <a:ea typeface="Calibri"/>
              <a:cs typeface="Calibri"/>
              <a:sym typeface="Calibri"/>
            </a:endParaRPr>
          </a:p>
        </p:txBody>
      </p:sp>
      <p:sp>
        <p:nvSpPr>
          <p:cNvPr id="355" name="Google Shape;355;p8"/>
          <p:cNvSpPr/>
          <p:nvPr/>
        </p:nvSpPr>
        <p:spPr>
          <a:xfrm>
            <a:off x="548640" y="6492240"/>
            <a:ext cx="54864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900"/>
              <a:buFont typeface="Calibri"/>
              <a:buNone/>
            </a:pPr>
            <a:r>
              <a:rPr b="0" i="1" lang="en-US" sz="900" u="none" cap="none" strike="noStrike">
                <a:solidFill>
                  <a:srgbClr val="7A6651"/>
                </a:solidFill>
                <a:latin typeface="Calibri"/>
                <a:ea typeface="Calibri"/>
                <a:cs typeface="Calibri"/>
                <a:sym typeface="Calibri"/>
              </a:rPr>
              <a:t>Zenomi  ·  Know Your Biomarkers</a:t>
            </a:r>
            <a:endParaRPr b="0" i="0" sz="900" u="none" cap="none" strike="noStrike">
              <a:solidFill>
                <a:schemeClr val="dk1"/>
              </a:solidFill>
              <a:latin typeface="Calibri"/>
              <a:ea typeface="Calibri"/>
              <a:cs typeface="Calibri"/>
              <a:sym typeface="Calibri"/>
            </a:endParaRPr>
          </a:p>
        </p:txBody>
      </p:sp>
      <p:sp>
        <p:nvSpPr>
          <p:cNvPr id="356" name="Google Shape;356;p8"/>
          <p:cNvSpPr/>
          <p:nvPr/>
        </p:nvSpPr>
        <p:spPr>
          <a:xfrm>
            <a:off x="9814255" y="6492240"/>
            <a:ext cx="18288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7A6651"/>
              </a:buClr>
              <a:buSzPts val="900"/>
              <a:buFont typeface="Calibri"/>
              <a:buNone/>
            </a:pPr>
            <a:r>
              <a:rPr b="0" i="0" lang="en-US" sz="900" u="none" cap="none" strike="noStrike">
                <a:solidFill>
                  <a:srgbClr val="7A6651"/>
                </a:solidFill>
                <a:latin typeface="Calibri"/>
                <a:ea typeface="Calibri"/>
                <a:cs typeface="Calibri"/>
                <a:sym typeface="Calibri"/>
              </a:rPr>
              <a:t>07</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61" name="Shape 361"/>
        <p:cNvGrpSpPr/>
        <p:nvPr/>
      </p:nvGrpSpPr>
      <p:grpSpPr>
        <a:xfrm>
          <a:off x="0" y="0"/>
          <a:ext cx="0" cy="0"/>
          <a:chOff x="0" y="0"/>
          <a:chExt cx="0" cy="0"/>
        </a:xfrm>
      </p:grpSpPr>
      <p:pic>
        <p:nvPicPr>
          <p:cNvPr descr="/home/claude/assets/zenomi_logo.png" id="362" name="Google Shape;362;p9"/>
          <p:cNvPicPr preferRelativeResize="0"/>
          <p:nvPr/>
        </p:nvPicPr>
        <p:blipFill rotWithShape="1">
          <a:blip r:embed="rId4">
            <a:alphaModFix/>
          </a:blip>
          <a:srcRect b="0" l="0" r="0" t="0"/>
          <a:stretch/>
        </p:blipFill>
        <p:spPr>
          <a:xfrm>
            <a:off x="10911535" y="228600"/>
            <a:ext cx="960120" cy="868680"/>
          </a:xfrm>
          <a:prstGeom prst="rect">
            <a:avLst/>
          </a:prstGeom>
          <a:noFill/>
          <a:ln>
            <a:noFill/>
          </a:ln>
        </p:spPr>
      </p:pic>
      <p:sp>
        <p:nvSpPr>
          <p:cNvPr id="363" name="Google Shape;363;p9"/>
          <p:cNvSpPr/>
          <p:nvPr/>
        </p:nvSpPr>
        <p:spPr>
          <a:xfrm>
            <a:off x="502920" y="411480"/>
            <a:ext cx="777240" cy="777240"/>
          </a:xfrm>
          <a:prstGeom prst="ellipse">
            <a:avLst/>
          </a:prstGeom>
          <a:solidFill>
            <a:srgbClr val="A8492C"/>
          </a:solidFill>
          <a:ln cap="flat" cmpd="sng" w="12700">
            <a:solidFill>
              <a:srgbClr val="A8492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9"/>
          <p:cNvSpPr/>
          <p:nvPr/>
        </p:nvSpPr>
        <p:spPr>
          <a:xfrm>
            <a:off x="502920" y="411480"/>
            <a:ext cx="777240" cy="77724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3600"/>
              <a:buFont typeface="Cambria"/>
              <a:buNone/>
            </a:pPr>
            <a:r>
              <a:rPr b="1" i="0" lang="en-US" sz="3600" u="none" cap="none" strike="noStrike">
                <a:solidFill>
                  <a:srgbClr val="FFFFFF"/>
                </a:solidFill>
                <a:latin typeface="Cambria"/>
                <a:ea typeface="Cambria"/>
                <a:cs typeface="Cambria"/>
                <a:sym typeface="Cambria"/>
              </a:rPr>
              <a:t>6</a:t>
            </a:r>
            <a:endParaRPr b="0" i="0" sz="3600" u="none" cap="none" strike="noStrike">
              <a:solidFill>
                <a:schemeClr val="dk1"/>
              </a:solidFill>
              <a:latin typeface="Calibri"/>
              <a:ea typeface="Calibri"/>
              <a:cs typeface="Calibri"/>
              <a:sym typeface="Calibri"/>
            </a:endParaRPr>
          </a:p>
        </p:txBody>
      </p:sp>
      <p:sp>
        <p:nvSpPr>
          <p:cNvPr id="365" name="Google Shape;365;p9"/>
          <p:cNvSpPr/>
          <p:nvPr/>
        </p:nvSpPr>
        <p:spPr>
          <a:xfrm>
            <a:off x="1417320" y="411480"/>
            <a:ext cx="3657600" cy="292608"/>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A8492C"/>
              </a:buClr>
              <a:buSzPts val="1000"/>
              <a:buFont typeface="Calibri"/>
              <a:buNone/>
            </a:pPr>
            <a:r>
              <a:rPr b="1" i="0" lang="en-US" sz="1000" u="none" cap="none" strike="noStrike">
                <a:solidFill>
                  <a:srgbClr val="A8492C"/>
                </a:solidFill>
                <a:latin typeface="Calibri"/>
                <a:ea typeface="Calibri"/>
                <a:cs typeface="Calibri"/>
                <a:sym typeface="Calibri"/>
              </a:rPr>
              <a:t>BIOMARKER</a:t>
            </a:r>
            <a:endParaRPr b="0" i="0" sz="1000" u="none" cap="none" strike="noStrike">
              <a:solidFill>
                <a:schemeClr val="dk1"/>
              </a:solidFill>
              <a:latin typeface="Calibri"/>
              <a:ea typeface="Calibri"/>
              <a:cs typeface="Calibri"/>
              <a:sym typeface="Calibri"/>
            </a:endParaRPr>
          </a:p>
        </p:txBody>
      </p:sp>
      <p:sp>
        <p:nvSpPr>
          <p:cNvPr id="366" name="Google Shape;366;p9"/>
          <p:cNvSpPr/>
          <p:nvPr/>
        </p:nvSpPr>
        <p:spPr>
          <a:xfrm>
            <a:off x="1417320" y="713232"/>
            <a:ext cx="777240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3200"/>
              <a:buFont typeface="Cambria"/>
              <a:buNone/>
            </a:pPr>
            <a:r>
              <a:rPr b="1" i="0" lang="en-US" sz="3200" u="none" cap="none" strike="noStrike">
                <a:solidFill>
                  <a:srgbClr val="3B2D22"/>
                </a:solidFill>
                <a:latin typeface="Cambria"/>
                <a:ea typeface="Cambria"/>
                <a:cs typeface="Cambria"/>
                <a:sym typeface="Cambria"/>
              </a:rPr>
              <a:t>Vitamin D (25-OH)</a:t>
            </a:r>
            <a:endParaRPr b="0" i="0" sz="3200" u="none" cap="none" strike="noStrike">
              <a:solidFill>
                <a:schemeClr val="dk1"/>
              </a:solidFill>
              <a:latin typeface="Calibri"/>
              <a:ea typeface="Calibri"/>
              <a:cs typeface="Calibri"/>
              <a:sym typeface="Calibri"/>
            </a:endParaRPr>
          </a:p>
        </p:txBody>
      </p:sp>
      <p:sp>
        <p:nvSpPr>
          <p:cNvPr id="367" name="Google Shape;367;p9"/>
          <p:cNvSpPr/>
          <p:nvPr/>
        </p:nvSpPr>
        <p:spPr>
          <a:xfrm>
            <a:off x="1417320" y="1207008"/>
            <a:ext cx="7772400" cy="29260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1200"/>
              <a:buFont typeface="Calibri"/>
              <a:buNone/>
            </a:pPr>
            <a:r>
              <a:rPr b="0" i="1" lang="en-US" sz="1200" u="none" cap="none" strike="noStrike">
                <a:solidFill>
                  <a:srgbClr val="7A6651"/>
                </a:solidFill>
                <a:latin typeface="Calibri"/>
                <a:ea typeface="Calibri"/>
                <a:cs typeface="Calibri"/>
                <a:sym typeface="Calibri"/>
              </a:rPr>
              <a:t>25-hydroxyvitamin D  ·  the only reliable status marker</a:t>
            </a:r>
            <a:endParaRPr b="0" i="0" sz="1200" u="none" cap="none" strike="noStrike">
              <a:solidFill>
                <a:schemeClr val="dk1"/>
              </a:solidFill>
              <a:latin typeface="Calibri"/>
              <a:ea typeface="Calibri"/>
              <a:cs typeface="Calibri"/>
              <a:sym typeface="Calibri"/>
            </a:endParaRPr>
          </a:p>
        </p:txBody>
      </p:sp>
      <p:sp>
        <p:nvSpPr>
          <p:cNvPr id="368" name="Google Shape;368;p9"/>
          <p:cNvSpPr/>
          <p:nvPr/>
        </p:nvSpPr>
        <p:spPr>
          <a:xfrm>
            <a:off x="9402775" y="594360"/>
            <a:ext cx="777240" cy="777240"/>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69" name="Google Shape;369;p9"/>
          <p:cNvPicPr preferRelativeResize="0"/>
          <p:nvPr/>
        </p:nvPicPr>
        <p:blipFill rotWithShape="1">
          <a:blip r:embed="rId5">
            <a:alphaModFix/>
          </a:blip>
          <a:srcRect b="0" l="0" r="0" t="0"/>
          <a:stretch/>
        </p:blipFill>
        <p:spPr>
          <a:xfrm>
            <a:off x="9539935" y="722376"/>
            <a:ext cx="502920" cy="502920"/>
          </a:xfrm>
          <a:prstGeom prst="rect">
            <a:avLst/>
          </a:prstGeom>
          <a:noFill/>
          <a:ln>
            <a:noFill/>
          </a:ln>
        </p:spPr>
      </p:pic>
      <p:sp>
        <p:nvSpPr>
          <p:cNvPr id="370" name="Google Shape;370;p9"/>
          <p:cNvSpPr/>
          <p:nvPr/>
        </p:nvSpPr>
        <p:spPr>
          <a:xfrm>
            <a:off x="54864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71" name="Google Shape;371;p9"/>
          <p:cNvPicPr preferRelativeResize="0"/>
          <p:nvPr/>
        </p:nvPicPr>
        <p:blipFill rotWithShape="1">
          <a:blip r:embed="rId6">
            <a:alphaModFix/>
          </a:blip>
          <a:srcRect b="0" l="0" r="0" t="0"/>
          <a:stretch/>
        </p:blipFill>
        <p:spPr>
          <a:xfrm>
            <a:off x="621792" y="1856232"/>
            <a:ext cx="237744" cy="237744"/>
          </a:xfrm>
          <a:prstGeom prst="rect">
            <a:avLst/>
          </a:prstGeom>
          <a:noFill/>
          <a:ln>
            <a:noFill/>
          </a:ln>
        </p:spPr>
      </p:pic>
      <p:sp>
        <p:nvSpPr>
          <p:cNvPr id="372" name="Google Shape;372;p9"/>
          <p:cNvSpPr/>
          <p:nvPr/>
        </p:nvSpPr>
        <p:spPr>
          <a:xfrm>
            <a:off x="105156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What it measures</a:t>
            </a:r>
            <a:endParaRPr b="0" i="0" sz="1400" u="none" cap="none" strike="noStrike">
              <a:solidFill>
                <a:schemeClr val="dk1"/>
              </a:solidFill>
              <a:latin typeface="Calibri"/>
              <a:ea typeface="Calibri"/>
              <a:cs typeface="Calibri"/>
              <a:sym typeface="Calibri"/>
            </a:endParaRPr>
          </a:p>
        </p:txBody>
      </p:sp>
      <p:sp>
        <p:nvSpPr>
          <p:cNvPr id="373" name="Google Shape;373;p9"/>
          <p:cNvSpPr/>
          <p:nvPr/>
        </p:nvSpPr>
        <p:spPr>
          <a:xfrm>
            <a:off x="54864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25-hydroxyvitamin D is the main circulating form of vitamin D — and the only reliable measure of your overall vitamin D status. The active form (1,25-OH₂) fluctuates too quickly to be useful clinically.</a:t>
            </a:r>
            <a:endParaRPr b="0" i="0" sz="1200" u="none" cap="none" strike="noStrike">
              <a:solidFill>
                <a:schemeClr val="dk1"/>
              </a:solidFill>
              <a:latin typeface="Calibri"/>
              <a:ea typeface="Calibri"/>
              <a:cs typeface="Calibri"/>
              <a:sym typeface="Calibri"/>
            </a:endParaRPr>
          </a:p>
        </p:txBody>
      </p:sp>
      <p:sp>
        <p:nvSpPr>
          <p:cNvPr id="374" name="Google Shape;374;p9"/>
          <p:cNvSpPr/>
          <p:nvPr/>
        </p:nvSpPr>
        <p:spPr>
          <a:xfrm>
            <a:off x="6355080" y="178308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75" name="Google Shape;375;p9"/>
          <p:cNvPicPr preferRelativeResize="0"/>
          <p:nvPr/>
        </p:nvPicPr>
        <p:blipFill rotWithShape="1">
          <a:blip r:embed="rId7">
            <a:alphaModFix/>
          </a:blip>
          <a:srcRect b="0" l="0" r="0" t="0"/>
          <a:stretch/>
        </p:blipFill>
        <p:spPr>
          <a:xfrm>
            <a:off x="6428232" y="1856232"/>
            <a:ext cx="237744" cy="237744"/>
          </a:xfrm>
          <a:prstGeom prst="rect">
            <a:avLst/>
          </a:prstGeom>
          <a:noFill/>
          <a:ln>
            <a:noFill/>
          </a:ln>
        </p:spPr>
      </p:pic>
      <p:sp>
        <p:nvSpPr>
          <p:cNvPr id="376" name="Google Shape;376;p9"/>
          <p:cNvSpPr/>
          <p:nvPr/>
        </p:nvSpPr>
        <p:spPr>
          <a:xfrm>
            <a:off x="6858000" y="178308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Why it matters</a:t>
            </a:r>
            <a:endParaRPr b="0" i="0" sz="1400" u="none" cap="none" strike="noStrike">
              <a:solidFill>
                <a:schemeClr val="dk1"/>
              </a:solidFill>
              <a:latin typeface="Calibri"/>
              <a:ea typeface="Calibri"/>
              <a:cs typeface="Calibri"/>
              <a:sym typeface="Calibri"/>
            </a:endParaRPr>
          </a:p>
        </p:txBody>
      </p:sp>
      <p:sp>
        <p:nvSpPr>
          <p:cNvPr id="377" name="Google Shape;377;p9"/>
          <p:cNvSpPr/>
          <p:nvPr/>
        </p:nvSpPr>
        <p:spPr>
          <a:xfrm>
            <a:off x="6355080" y="2240280"/>
            <a:ext cx="5303520" cy="1737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5A4636"/>
              </a:buClr>
              <a:buSzPts val="1200"/>
              <a:buFont typeface="Calibri"/>
              <a:buNone/>
            </a:pPr>
            <a:r>
              <a:rPr b="0" i="0" lang="en-US" sz="1200" u="none" cap="none" strike="noStrike">
                <a:solidFill>
                  <a:srgbClr val="5A4636"/>
                </a:solidFill>
                <a:latin typeface="Calibri"/>
                <a:ea typeface="Calibri"/>
                <a:cs typeface="Calibri"/>
                <a:sym typeface="Calibri"/>
              </a:rPr>
              <a:t>Vitamin D is far more than a bone vitamin: receptors sit on virtually every tissue — immune cells, brain, heart, muscle, pancreas, thyroid. Deficiency tracks with autoimmunity, cardiovascular disease, type 2 diabetes, depression, cognitive decline and certain cancers. In Central Europe, more than 60% of adults are deficient in winter. Lab 'normal' (&gt;20 ng/mL) only prevents rickets — it isn't an optimum.</a:t>
            </a:r>
            <a:endParaRPr b="0" i="0" sz="1200" u="none" cap="none" strike="noStrike">
              <a:solidFill>
                <a:schemeClr val="dk1"/>
              </a:solidFill>
              <a:latin typeface="Calibri"/>
              <a:ea typeface="Calibri"/>
              <a:cs typeface="Calibri"/>
              <a:sym typeface="Calibri"/>
            </a:endParaRPr>
          </a:p>
        </p:txBody>
      </p:sp>
      <p:sp>
        <p:nvSpPr>
          <p:cNvPr id="378" name="Google Shape;378;p9"/>
          <p:cNvSpPr/>
          <p:nvPr/>
        </p:nvSpPr>
        <p:spPr>
          <a:xfrm>
            <a:off x="54864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79" name="Google Shape;379;p9"/>
          <p:cNvPicPr preferRelativeResize="0"/>
          <p:nvPr/>
        </p:nvPicPr>
        <p:blipFill rotWithShape="1">
          <a:blip r:embed="rId8">
            <a:alphaModFix/>
          </a:blip>
          <a:srcRect b="0" l="0" r="0" t="0"/>
          <a:stretch/>
        </p:blipFill>
        <p:spPr>
          <a:xfrm>
            <a:off x="621792" y="4096512"/>
            <a:ext cx="237744" cy="237744"/>
          </a:xfrm>
          <a:prstGeom prst="rect">
            <a:avLst/>
          </a:prstGeom>
          <a:noFill/>
          <a:ln>
            <a:noFill/>
          </a:ln>
        </p:spPr>
      </p:pic>
      <p:sp>
        <p:nvSpPr>
          <p:cNvPr id="380" name="Google Shape;380;p9"/>
          <p:cNvSpPr/>
          <p:nvPr/>
        </p:nvSpPr>
        <p:spPr>
          <a:xfrm>
            <a:off x="105156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Target values</a:t>
            </a:r>
            <a:endParaRPr b="0" i="0" sz="1400" u="none" cap="none" strike="noStrike">
              <a:solidFill>
                <a:schemeClr val="dk1"/>
              </a:solidFill>
              <a:latin typeface="Calibri"/>
              <a:ea typeface="Calibri"/>
              <a:cs typeface="Calibri"/>
              <a:sym typeface="Calibri"/>
            </a:endParaRPr>
          </a:p>
        </p:txBody>
      </p:sp>
      <p:sp>
        <p:nvSpPr>
          <p:cNvPr id="381" name="Google Shape;381;p9"/>
          <p:cNvSpPr/>
          <p:nvPr/>
        </p:nvSpPr>
        <p:spPr>
          <a:xfrm>
            <a:off x="548640" y="4480560"/>
            <a:ext cx="5303520" cy="274320"/>
          </a:xfrm>
          <a:prstGeom prst="rect">
            <a:avLst/>
          </a:prstGeom>
          <a:solidFill>
            <a:srgbClr val="3B2D22"/>
          </a:solidFill>
          <a:ln cap="flat" cmpd="sng" w="12700">
            <a:solidFill>
              <a:srgbClr val="3B2D2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9"/>
          <p:cNvSpPr/>
          <p:nvPr/>
        </p:nvSpPr>
        <p:spPr>
          <a:xfrm>
            <a:off x="548640" y="448056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Range</a:t>
            </a:r>
            <a:endParaRPr b="0" i="0" sz="1050" u="none" cap="none" strike="noStrike">
              <a:solidFill>
                <a:schemeClr val="dk1"/>
              </a:solidFill>
              <a:latin typeface="Calibri"/>
              <a:ea typeface="Calibri"/>
              <a:cs typeface="Calibri"/>
              <a:sym typeface="Calibri"/>
            </a:endParaRPr>
          </a:p>
        </p:txBody>
      </p:sp>
      <p:sp>
        <p:nvSpPr>
          <p:cNvPr id="383" name="Google Shape;383;p9"/>
          <p:cNvSpPr/>
          <p:nvPr/>
        </p:nvSpPr>
        <p:spPr>
          <a:xfrm>
            <a:off x="256032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Value</a:t>
            </a:r>
            <a:endParaRPr b="0" i="0" sz="1050" u="none" cap="none" strike="noStrike">
              <a:solidFill>
                <a:schemeClr val="dk1"/>
              </a:solidFill>
              <a:latin typeface="Calibri"/>
              <a:ea typeface="Calibri"/>
              <a:cs typeface="Calibri"/>
              <a:sym typeface="Calibri"/>
            </a:endParaRPr>
          </a:p>
        </p:txBody>
      </p:sp>
      <p:sp>
        <p:nvSpPr>
          <p:cNvPr id="384" name="Google Shape;384;p9"/>
          <p:cNvSpPr/>
          <p:nvPr/>
        </p:nvSpPr>
        <p:spPr>
          <a:xfrm>
            <a:off x="4206240" y="448056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Meaning</a:t>
            </a:r>
            <a:endParaRPr b="0" i="0" sz="1050" u="none" cap="none" strike="noStrike">
              <a:solidFill>
                <a:schemeClr val="dk1"/>
              </a:solidFill>
              <a:latin typeface="Calibri"/>
              <a:ea typeface="Calibri"/>
              <a:cs typeface="Calibri"/>
              <a:sym typeface="Calibri"/>
            </a:endParaRPr>
          </a:p>
        </p:txBody>
      </p:sp>
      <p:sp>
        <p:nvSpPr>
          <p:cNvPr id="385" name="Google Shape;385;p9"/>
          <p:cNvSpPr/>
          <p:nvPr/>
        </p:nvSpPr>
        <p:spPr>
          <a:xfrm>
            <a:off x="548640" y="475488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9"/>
          <p:cNvSpPr/>
          <p:nvPr/>
        </p:nvSpPr>
        <p:spPr>
          <a:xfrm>
            <a:off x="548640" y="475488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Deficient</a:t>
            </a:r>
            <a:endParaRPr b="0" i="0" sz="1000" u="none" cap="none" strike="noStrike">
              <a:solidFill>
                <a:schemeClr val="dk1"/>
              </a:solidFill>
              <a:latin typeface="Calibri"/>
              <a:ea typeface="Calibri"/>
              <a:cs typeface="Calibri"/>
              <a:sym typeface="Calibri"/>
            </a:endParaRPr>
          </a:p>
        </p:txBody>
      </p:sp>
      <p:sp>
        <p:nvSpPr>
          <p:cNvPr id="387" name="Google Shape;387;p9"/>
          <p:cNvSpPr/>
          <p:nvPr/>
        </p:nvSpPr>
        <p:spPr>
          <a:xfrm>
            <a:off x="256032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&lt; 20 ng/mL</a:t>
            </a:r>
            <a:endParaRPr b="0" i="0" sz="1000" u="none" cap="none" strike="noStrike">
              <a:solidFill>
                <a:schemeClr val="dk1"/>
              </a:solidFill>
              <a:latin typeface="Calibri"/>
              <a:ea typeface="Calibri"/>
              <a:cs typeface="Calibri"/>
              <a:sym typeface="Calibri"/>
            </a:endParaRPr>
          </a:p>
        </p:txBody>
      </p:sp>
      <p:sp>
        <p:nvSpPr>
          <p:cNvPr id="388" name="Google Shape;388;p9"/>
          <p:cNvSpPr/>
          <p:nvPr/>
        </p:nvSpPr>
        <p:spPr>
          <a:xfrm>
            <a:off x="4206240" y="475488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serious lack</a:t>
            </a:r>
            <a:endParaRPr b="0" i="0" sz="1000" u="none" cap="none" strike="noStrike">
              <a:solidFill>
                <a:schemeClr val="dk1"/>
              </a:solidFill>
              <a:latin typeface="Calibri"/>
              <a:ea typeface="Calibri"/>
              <a:cs typeface="Calibri"/>
              <a:sym typeface="Calibri"/>
            </a:endParaRPr>
          </a:p>
        </p:txBody>
      </p:sp>
      <p:sp>
        <p:nvSpPr>
          <p:cNvPr id="389" name="Google Shape;389;p9"/>
          <p:cNvSpPr/>
          <p:nvPr/>
        </p:nvSpPr>
        <p:spPr>
          <a:xfrm>
            <a:off x="548640" y="5029200"/>
            <a:ext cx="5303520" cy="2743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0" name="Google Shape;390;p9"/>
          <p:cNvSpPr/>
          <p:nvPr/>
        </p:nvSpPr>
        <p:spPr>
          <a:xfrm>
            <a:off x="548640" y="502920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Insufficient</a:t>
            </a:r>
            <a:endParaRPr b="0" i="0" sz="1000" u="none" cap="none" strike="noStrike">
              <a:solidFill>
                <a:schemeClr val="dk1"/>
              </a:solidFill>
              <a:latin typeface="Calibri"/>
              <a:ea typeface="Calibri"/>
              <a:cs typeface="Calibri"/>
              <a:sym typeface="Calibri"/>
            </a:endParaRPr>
          </a:p>
        </p:txBody>
      </p:sp>
      <p:sp>
        <p:nvSpPr>
          <p:cNvPr id="391" name="Google Shape;391;p9"/>
          <p:cNvSpPr/>
          <p:nvPr/>
        </p:nvSpPr>
        <p:spPr>
          <a:xfrm>
            <a:off x="256032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20–30</a:t>
            </a:r>
            <a:endParaRPr b="0" i="0" sz="1000" u="none" cap="none" strike="noStrike">
              <a:solidFill>
                <a:schemeClr val="dk1"/>
              </a:solidFill>
              <a:latin typeface="Calibri"/>
              <a:ea typeface="Calibri"/>
              <a:cs typeface="Calibri"/>
              <a:sym typeface="Calibri"/>
            </a:endParaRPr>
          </a:p>
        </p:txBody>
      </p:sp>
      <p:sp>
        <p:nvSpPr>
          <p:cNvPr id="392" name="Google Shape;392;p9"/>
          <p:cNvSpPr/>
          <p:nvPr/>
        </p:nvSpPr>
        <p:spPr>
          <a:xfrm>
            <a:off x="4206240" y="502920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still inadequate</a:t>
            </a:r>
            <a:endParaRPr b="0" i="0" sz="1000" u="none" cap="none" strike="noStrike">
              <a:solidFill>
                <a:schemeClr val="dk1"/>
              </a:solidFill>
              <a:latin typeface="Calibri"/>
              <a:ea typeface="Calibri"/>
              <a:cs typeface="Calibri"/>
              <a:sym typeface="Calibri"/>
            </a:endParaRPr>
          </a:p>
        </p:txBody>
      </p:sp>
      <p:sp>
        <p:nvSpPr>
          <p:cNvPr id="393" name="Google Shape;393;p9"/>
          <p:cNvSpPr/>
          <p:nvPr/>
        </p:nvSpPr>
        <p:spPr>
          <a:xfrm>
            <a:off x="548640" y="5303520"/>
            <a:ext cx="5303520" cy="274320"/>
          </a:xfrm>
          <a:prstGeom prst="rect">
            <a:avLst/>
          </a:prstGeom>
          <a:solidFill>
            <a:srgbClr val="EDE3D2"/>
          </a:solidFill>
          <a:ln cap="flat" cmpd="sng" w="12700">
            <a:solidFill>
              <a:srgbClr val="EDE3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9"/>
          <p:cNvSpPr/>
          <p:nvPr/>
        </p:nvSpPr>
        <p:spPr>
          <a:xfrm>
            <a:off x="548640" y="530352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Adequate (bone)</a:t>
            </a:r>
            <a:endParaRPr b="0" i="0" sz="1000" u="none" cap="none" strike="noStrike">
              <a:solidFill>
                <a:schemeClr val="dk1"/>
              </a:solidFill>
              <a:latin typeface="Calibri"/>
              <a:ea typeface="Calibri"/>
              <a:cs typeface="Calibri"/>
              <a:sym typeface="Calibri"/>
            </a:endParaRPr>
          </a:p>
        </p:txBody>
      </p:sp>
      <p:sp>
        <p:nvSpPr>
          <p:cNvPr id="395" name="Google Shape;395;p9"/>
          <p:cNvSpPr/>
          <p:nvPr/>
        </p:nvSpPr>
        <p:spPr>
          <a:xfrm>
            <a:off x="256032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30–50</a:t>
            </a:r>
            <a:endParaRPr b="0" i="0" sz="1000" u="none" cap="none" strike="noStrike">
              <a:solidFill>
                <a:schemeClr val="dk1"/>
              </a:solidFill>
              <a:latin typeface="Calibri"/>
              <a:ea typeface="Calibri"/>
              <a:cs typeface="Calibri"/>
              <a:sym typeface="Calibri"/>
            </a:endParaRPr>
          </a:p>
        </p:txBody>
      </p:sp>
      <p:sp>
        <p:nvSpPr>
          <p:cNvPr id="396" name="Google Shape;396;p9"/>
          <p:cNvSpPr/>
          <p:nvPr/>
        </p:nvSpPr>
        <p:spPr>
          <a:xfrm>
            <a:off x="4206240" y="530352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lab 'normal'</a:t>
            </a:r>
            <a:endParaRPr b="0" i="0" sz="1000" u="none" cap="none" strike="noStrike">
              <a:solidFill>
                <a:schemeClr val="dk1"/>
              </a:solidFill>
              <a:latin typeface="Calibri"/>
              <a:ea typeface="Calibri"/>
              <a:cs typeface="Calibri"/>
              <a:sym typeface="Calibri"/>
            </a:endParaRPr>
          </a:p>
        </p:txBody>
      </p:sp>
      <p:sp>
        <p:nvSpPr>
          <p:cNvPr id="397" name="Google Shape;397;p9"/>
          <p:cNvSpPr/>
          <p:nvPr/>
        </p:nvSpPr>
        <p:spPr>
          <a:xfrm>
            <a:off x="548640" y="5577840"/>
            <a:ext cx="5303520" cy="274320"/>
          </a:xfrm>
          <a:prstGeom prst="rect">
            <a:avLst/>
          </a:prstGeom>
          <a:solidFill>
            <a:srgbClr val="EBE0CA"/>
          </a:solidFill>
          <a:ln cap="flat" cmpd="sng" w="12700">
            <a:solidFill>
              <a:srgbClr val="EBE0C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9"/>
          <p:cNvSpPr/>
          <p:nvPr/>
        </p:nvSpPr>
        <p:spPr>
          <a:xfrm>
            <a:off x="548640" y="5577840"/>
            <a:ext cx="201168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3B2D22"/>
              </a:buClr>
              <a:buSzPts val="1000"/>
              <a:buFont typeface="Calibri"/>
              <a:buNone/>
            </a:pPr>
            <a:r>
              <a:rPr b="1" i="0" lang="en-US" sz="1000" u="none" cap="none" strike="noStrike">
                <a:solidFill>
                  <a:srgbClr val="3B2D22"/>
                </a:solidFill>
                <a:latin typeface="Calibri"/>
                <a:ea typeface="Calibri"/>
                <a:cs typeface="Calibri"/>
                <a:sym typeface="Calibri"/>
              </a:rPr>
              <a:t>Optimal</a:t>
            </a:r>
            <a:endParaRPr b="0" i="0" sz="1000" u="none" cap="none" strike="noStrike">
              <a:solidFill>
                <a:schemeClr val="dk1"/>
              </a:solidFill>
              <a:latin typeface="Calibri"/>
              <a:ea typeface="Calibri"/>
              <a:cs typeface="Calibri"/>
              <a:sym typeface="Calibri"/>
            </a:endParaRPr>
          </a:p>
        </p:txBody>
      </p:sp>
      <p:sp>
        <p:nvSpPr>
          <p:cNvPr id="399" name="Google Shape;399;p9"/>
          <p:cNvSpPr/>
          <p:nvPr/>
        </p:nvSpPr>
        <p:spPr>
          <a:xfrm>
            <a:off x="2560320" y="557784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A8492C"/>
              </a:buClr>
              <a:buSzPts val="1000"/>
              <a:buFont typeface="Calibri"/>
              <a:buNone/>
            </a:pPr>
            <a:r>
              <a:rPr b="1" i="0" lang="en-US" sz="1000" u="none" cap="none" strike="noStrike">
                <a:solidFill>
                  <a:srgbClr val="A8492C"/>
                </a:solidFill>
                <a:latin typeface="Calibri"/>
                <a:ea typeface="Calibri"/>
                <a:cs typeface="Calibri"/>
                <a:sym typeface="Calibri"/>
              </a:rPr>
              <a:t>50–80 ng/mL</a:t>
            </a:r>
            <a:endParaRPr b="0" i="0" sz="1000" u="none" cap="none" strike="noStrike">
              <a:solidFill>
                <a:schemeClr val="dk1"/>
              </a:solidFill>
              <a:latin typeface="Calibri"/>
              <a:ea typeface="Calibri"/>
              <a:cs typeface="Calibri"/>
              <a:sym typeface="Calibri"/>
            </a:endParaRPr>
          </a:p>
        </p:txBody>
      </p:sp>
      <p:sp>
        <p:nvSpPr>
          <p:cNvPr id="400" name="Google Shape;400;p9"/>
          <p:cNvSpPr/>
          <p:nvPr/>
        </p:nvSpPr>
        <p:spPr>
          <a:xfrm>
            <a:off x="4206240" y="5577840"/>
            <a:ext cx="1645920" cy="274320"/>
          </a:xfrm>
          <a:prstGeom prst="rect">
            <a:avLst/>
          </a:prstGeom>
          <a:noFill/>
          <a:ln>
            <a:noFill/>
          </a:ln>
        </p:spPr>
        <p:txBody>
          <a:bodyPr anchorCtr="0" anchor="ctr" bIns="1000" lIns="1000" spcFirstLastPara="1" rIns="1000" wrap="square" tIns="1000">
            <a:noAutofit/>
          </a:bodyPr>
          <a:lstStyle/>
          <a:p>
            <a:pPr indent="0" lvl="0" marL="0" marR="0" rtl="0" algn="l">
              <a:spcBef>
                <a:spcPts val="0"/>
              </a:spcBef>
              <a:spcAft>
                <a:spcPts val="0"/>
              </a:spcAft>
              <a:buClr>
                <a:srgbClr val="5A4636"/>
              </a:buClr>
              <a:buSzPts val="1000"/>
              <a:buFont typeface="Calibri"/>
              <a:buNone/>
            </a:pPr>
            <a:r>
              <a:rPr b="0" i="0" lang="en-US" sz="1000" u="none" cap="none" strike="noStrike">
                <a:solidFill>
                  <a:srgbClr val="5A4636"/>
                </a:solidFill>
                <a:latin typeface="Calibri"/>
                <a:ea typeface="Calibri"/>
                <a:cs typeface="Calibri"/>
                <a:sym typeface="Calibri"/>
              </a:rPr>
              <a:t>immune, brain, hormonal</a:t>
            </a:r>
            <a:endParaRPr b="0" i="0" sz="1000" u="none" cap="none" strike="noStrike">
              <a:solidFill>
                <a:schemeClr val="dk1"/>
              </a:solidFill>
              <a:latin typeface="Calibri"/>
              <a:ea typeface="Calibri"/>
              <a:cs typeface="Calibri"/>
              <a:sym typeface="Calibri"/>
            </a:endParaRPr>
          </a:p>
        </p:txBody>
      </p:sp>
      <p:sp>
        <p:nvSpPr>
          <p:cNvPr id="401" name="Google Shape;401;p9"/>
          <p:cNvSpPr/>
          <p:nvPr/>
        </p:nvSpPr>
        <p:spPr>
          <a:xfrm>
            <a:off x="6355080" y="4023360"/>
            <a:ext cx="384048" cy="384048"/>
          </a:xfrm>
          <a:prstGeom prst="ellipse">
            <a:avLst/>
          </a:prstGeom>
          <a:solidFill>
            <a:srgbClr val="EFE4D2"/>
          </a:solidFill>
          <a:ln cap="flat" cmpd="sng" w="12700">
            <a:solidFill>
              <a:srgbClr val="EFE4D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02" name="Google Shape;402;p9"/>
          <p:cNvPicPr preferRelativeResize="0"/>
          <p:nvPr/>
        </p:nvPicPr>
        <p:blipFill rotWithShape="1">
          <a:blip r:embed="rId9">
            <a:alphaModFix/>
          </a:blip>
          <a:srcRect b="0" l="0" r="0" t="0"/>
          <a:stretch/>
        </p:blipFill>
        <p:spPr>
          <a:xfrm>
            <a:off x="6428232" y="4096512"/>
            <a:ext cx="237744" cy="237744"/>
          </a:xfrm>
          <a:prstGeom prst="rect">
            <a:avLst/>
          </a:prstGeom>
          <a:noFill/>
          <a:ln>
            <a:noFill/>
          </a:ln>
        </p:spPr>
      </p:pic>
      <p:sp>
        <p:nvSpPr>
          <p:cNvPr id="403" name="Google Shape;403;p9"/>
          <p:cNvSpPr/>
          <p:nvPr/>
        </p:nvSpPr>
        <p:spPr>
          <a:xfrm>
            <a:off x="6858000" y="4023360"/>
            <a:ext cx="4800600" cy="38404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B2D22"/>
              </a:buClr>
              <a:buSzPts val="1400"/>
              <a:buFont typeface="Cambria"/>
              <a:buNone/>
            </a:pPr>
            <a:r>
              <a:rPr b="1" i="0" lang="en-US" sz="1400" u="none" cap="none" strike="noStrike">
                <a:solidFill>
                  <a:srgbClr val="3B2D22"/>
                </a:solidFill>
                <a:latin typeface="Cambria"/>
                <a:ea typeface="Cambria"/>
                <a:cs typeface="Cambria"/>
                <a:sym typeface="Cambria"/>
              </a:rPr>
              <a:t>If elevated — what to do</a:t>
            </a:r>
            <a:endParaRPr b="0" i="0" sz="1400" u="none" cap="none" strike="noStrike">
              <a:solidFill>
                <a:schemeClr val="dk1"/>
              </a:solidFill>
              <a:latin typeface="Calibri"/>
              <a:ea typeface="Calibri"/>
              <a:cs typeface="Calibri"/>
              <a:sym typeface="Calibri"/>
            </a:endParaRPr>
          </a:p>
        </p:txBody>
      </p:sp>
      <p:sp>
        <p:nvSpPr>
          <p:cNvPr id="404" name="Google Shape;404;p9"/>
          <p:cNvSpPr/>
          <p:nvPr/>
        </p:nvSpPr>
        <p:spPr>
          <a:xfrm>
            <a:off x="6355080" y="4480560"/>
            <a:ext cx="5303520" cy="178308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Sun: 10–30 min on arms and face, no sunscreen, outside the 12–3 PM peak</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Food: oily fish (salmon, sardines, mackerel), eggs, shiitake, fortified products</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Supplement: D3 (cholecalciferol) 2,000–4,000 IU/day maintenance; up to 6,000–10,000 IU/day to correct deficit — with medical supervision</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Pair with K2 (mk-7) and magnesium for absorption</a:t>
            </a:r>
            <a:endParaRPr b="0" i="0" sz="1050" u="none" cap="none" strike="noStrike">
              <a:solidFill>
                <a:schemeClr val="dk1"/>
              </a:solidFill>
              <a:latin typeface="Calibri"/>
              <a:ea typeface="Calibri"/>
              <a:cs typeface="Calibri"/>
              <a:sym typeface="Calibri"/>
            </a:endParaRPr>
          </a:p>
          <a:p>
            <a:pPr indent="-342900" lvl="0" marL="342900" marR="0" rtl="0" algn="l">
              <a:spcBef>
                <a:spcPts val="200"/>
              </a:spcBef>
              <a:spcAft>
                <a:spcPts val="0"/>
              </a:spcAft>
              <a:buClr>
                <a:srgbClr val="5A4636"/>
              </a:buClr>
              <a:buSzPts val="1050"/>
              <a:buFont typeface="Calibri"/>
              <a:buAutoNum type="arabicPeriod"/>
            </a:pPr>
            <a:r>
              <a:rPr b="0" i="0" lang="en-US" sz="1050" u="none" cap="none" strike="noStrike">
                <a:solidFill>
                  <a:srgbClr val="5A4636"/>
                </a:solidFill>
                <a:latin typeface="Calibri"/>
                <a:ea typeface="Calibri"/>
                <a:cs typeface="Calibri"/>
                <a:sym typeface="Calibri"/>
              </a:rPr>
              <a:t>Re-test after 3–4 months of supplementation</a:t>
            </a:r>
            <a:endParaRPr b="0" i="0" sz="1050" u="none" cap="none" strike="noStrike">
              <a:solidFill>
                <a:schemeClr val="dk1"/>
              </a:solidFill>
              <a:latin typeface="Calibri"/>
              <a:ea typeface="Calibri"/>
              <a:cs typeface="Calibri"/>
              <a:sym typeface="Calibri"/>
            </a:endParaRPr>
          </a:p>
        </p:txBody>
      </p:sp>
      <p:sp>
        <p:nvSpPr>
          <p:cNvPr id="405" name="Google Shape;405;p9"/>
          <p:cNvSpPr/>
          <p:nvPr/>
        </p:nvSpPr>
        <p:spPr>
          <a:xfrm>
            <a:off x="548640" y="6492240"/>
            <a:ext cx="54864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7A6651"/>
              </a:buClr>
              <a:buSzPts val="900"/>
              <a:buFont typeface="Calibri"/>
              <a:buNone/>
            </a:pPr>
            <a:r>
              <a:rPr b="0" i="1" lang="en-US" sz="900" u="none" cap="none" strike="noStrike">
                <a:solidFill>
                  <a:srgbClr val="7A6651"/>
                </a:solidFill>
                <a:latin typeface="Calibri"/>
                <a:ea typeface="Calibri"/>
                <a:cs typeface="Calibri"/>
                <a:sym typeface="Calibri"/>
              </a:rPr>
              <a:t>Zenomi  ·  Know Your Biomarkers</a:t>
            </a:r>
            <a:endParaRPr b="0" i="0" sz="900" u="none" cap="none" strike="noStrike">
              <a:solidFill>
                <a:schemeClr val="dk1"/>
              </a:solidFill>
              <a:latin typeface="Calibri"/>
              <a:ea typeface="Calibri"/>
              <a:cs typeface="Calibri"/>
              <a:sym typeface="Calibri"/>
            </a:endParaRPr>
          </a:p>
        </p:txBody>
      </p:sp>
      <p:sp>
        <p:nvSpPr>
          <p:cNvPr id="406" name="Google Shape;406;p9"/>
          <p:cNvSpPr/>
          <p:nvPr/>
        </p:nvSpPr>
        <p:spPr>
          <a:xfrm>
            <a:off x="9814255" y="6492240"/>
            <a:ext cx="18288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7A6651"/>
              </a:buClr>
              <a:buSzPts val="900"/>
              <a:buFont typeface="Calibri"/>
              <a:buNone/>
            </a:pPr>
            <a:r>
              <a:rPr b="0" i="0" lang="en-US" sz="900" u="none" cap="none" strike="noStrike">
                <a:solidFill>
                  <a:srgbClr val="7A6651"/>
                </a:solidFill>
                <a:latin typeface="Calibri"/>
                <a:ea typeface="Calibri"/>
                <a:cs typeface="Calibri"/>
                <a:sym typeface="Calibri"/>
              </a:rPr>
              <a:t>08</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2026-05-05T19:01:34Z</dcterms:created>
  <dc:creator>Zenomi</dc:creator>
</cp:coreProperties>
</file>